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03" r:id="rId1"/>
  </p:sldMasterIdLst>
  <p:handoutMasterIdLst>
    <p:handoutMasterId r:id="rId35"/>
  </p:handoutMasterIdLst>
  <p:sldIdLst>
    <p:sldId id="256" r:id="rId2"/>
    <p:sldId id="294" r:id="rId3"/>
    <p:sldId id="277" r:id="rId4"/>
    <p:sldId id="278" r:id="rId5"/>
    <p:sldId id="282" r:id="rId6"/>
    <p:sldId id="296" r:id="rId7"/>
    <p:sldId id="283" r:id="rId8"/>
    <p:sldId id="298" r:id="rId9"/>
    <p:sldId id="299" r:id="rId10"/>
    <p:sldId id="284" r:id="rId11"/>
    <p:sldId id="300" r:id="rId12"/>
    <p:sldId id="285" r:id="rId13"/>
    <p:sldId id="318" r:id="rId14"/>
    <p:sldId id="286" r:id="rId15"/>
    <p:sldId id="287" r:id="rId16"/>
    <p:sldId id="288" r:id="rId17"/>
    <p:sldId id="289" r:id="rId18"/>
    <p:sldId id="301" r:id="rId19"/>
    <p:sldId id="311" r:id="rId20"/>
    <p:sldId id="302" r:id="rId21"/>
    <p:sldId id="303" r:id="rId22"/>
    <p:sldId id="305" r:id="rId23"/>
    <p:sldId id="304" r:id="rId24"/>
    <p:sldId id="306" r:id="rId25"/>
    <p:sldId id="307" r:id="rId26"/>
    <p:sldId id="308" r:id="rId27"/>
    <p:sldId id="309" r:id="rId28"/>
    <p:sldId id="310" r:id="rId29"/>
    <p:sldId id="312" r:id="rId30"/>
    <p:sldId id="313" r:id="rId31"/>
    <p:sldId id="314" r:id="rId32"/>
    <p:sldId id="315" r:id="rId33"/>
    <p:sldId id="317" r:id="rId34"/>
  </p:sldIdLst>
  <p:sldSz cx="9144000" cy="6858000" type="screen4x3"/>
  <p:notesSz cx="7010400" cy="92964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FF9900"/>
    <a:srgbClr val="11018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725" autoAdjust="0"/>
    <p:restoredTop sz="94660"/>
  </p:normalViewPr>
  <p:slideViewPr>
    <p:cSldViewPr snapToGrid="0" snapToObjects="1">
      <p:cViewPr varScale="1">
        <p:scale>
          <a:sx n="81" d="100"/>
          <a:sy n="81" d="100"/>
        </p:scale>
        <p:origin x="203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408C090-251D-4EE7-A40F-F58374259127}" type="datetimeFigureOut">
              <a:rPr lang="en-US" smtClean="0"/>
              <a:t>11/1/2017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BF6DC5A-B5D5-4F3E-9E70-9EB46E7608B1}" type="slidenum">
              <a:rPr lang="en-US" smtClean="0"/>
              <a:t>‹#›</a:t>
            </a:fld>
            <a:endParaRPr lang="en-US"/>
          </a:p>
        </p:txBody>
      </p:sp>
    </p:spTree>
    <p:extLst>
      <p:ext uri="{BB962C8B-B14F-4D97-AF65-F5344CB8AC3E}">
        <p14:creationId xmlns:p14="http://schemas.microsoft.com/office/powerpoint/2010/main" val="125246701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ACDB3CC-F982-40F9-8DD6-BCC9AFBF44BD}" type="datetime1">
              <a:rPr lang="en-US" smtClean="0"/>
              <a:pPr/>
              <a:t>11/1/2017</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AA957AF-53C0-420B-9C2D-77DB1416566C}" type="slidenum">
              <a:rPr kumimoji="0" lang="en-US" smtClean="0"/>
              <a:pPr eaLnBrk="1" latinLnBrk="0" hangingPunct="1"/>
              <a:t>‹#›</a:t>
            </a:fld>
            <a:endParaRPr kumimoji="0"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F694DF-C0ED-3747-BBDF-9117E57AB5AB}"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9C8AA-400A-2341-9507-4D7709A7CD1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CB9C8AA-400A-2341-9507-4D7709A7CD16}"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F694DF-C0ED-3747-BBDF-9117E57AB5AB}"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DF694DF-C0ED-3747-BBDF-9117E57AB5AB}"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CB9C8AA-400A-2341-9507-4D7709A7CD16}"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DDAE5B-B07C-441A-8026-C23A427A74DC}" type="datetime1">
              <a:rPr lang="en-US" smtClean="0"/>
              <a:pPr/>
              <a:t>11/1/2017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C5B1FEA-406A-7749-A5C3-DDCB5F67A4CE}"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EDF694DF-C0ED-3747-BBDF-9117E57AB5AB}" type="datetimeFigureOut">
              <a:rPr lang="en-US" smtClean="0"/>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9C8AA-400A-2341-9507-4D7709A7CD16}"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DF694DF-C0ED-3747-BBDF-9117E57AB5AB}" type="datetimeFigureOut">
              <a:rPr lang="en-US" smtClean="0"/>
              <a:t>11/1/2017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CB9C8AA-400A-2341-9507-4D7709A7CD16}"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DF694DF-C0ED-3747-BBDF-9117E57AB5AB}" type="datetimeFigureOut">
              <a:rPr lang="en-US" smtClean="0"/>
              <a:t>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CB9C8AA-400A-2341-9507-4D7709A7CD1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DF694DF-C0ED-3747-BBDF-9117E57AB5AB}" type="datetimeFigureOut">
              <a:rPr lang="en-US" smtClean="0"/>
              <a:t>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CB9C8AA-400A-2341-9507-4D7709A7CD1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754ED01-E2A0-4C1E-8E21-014B99041579}"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EDF694DF-C0ED-3747-BBDF-9117E57AB5AB}" type="datetimeFigureOut">
              <a:rPr lang="en-US" smtClean="0"/>
              <a:t>11/1/2017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CB9C8AA-400A-2341-9507-4D7709A7CD16}"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EDF694DF-C0ED-3747-BBDF-9117E57AB5AB}" type="datetimeFigureOut">
              <a:rPr lang="en-US" smtClean="0"/>
              <a:t>11/1/2017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DF694DF-C0ED-3747-BBDF-9117E57AB5AB}" type="datetimeFigureOut">
              <a:rPr lang="en-US" smtClean="0"/>
              <a:t>11/1/2017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CB9C8AA-400A-2341-9507-4D7709A7CD16}"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tags" Target="../tags/tag52.xml"/></Relationships>
</file>

<file path=ppt/slides/_rels/slide3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3.PNG"/><Relationship Id="rId5" Type="http://schemas.openxmlformats.org/officeDocument/2006/relationships/hyperlink" Target="mailto:info@ieomsociety.org" TargetMode="Externa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94" y="197962"/>
            <a:ext cx="8065156" cy="2177592"/>
          </a:xfrm>
          <a:prstGeom prst="rect">
            <a:avLst/>
          </a:prstGeom>
        </p:spPr>
      </p:pic>
      <p:sp>
        <p:nvSpPr>
          <p:cNvPr id="5" name="Title 4"/>
          <p:cNvSpPr>
            <a:spLocks noGrp="1"/>
          </p:cNvSpPr>
          <p:nvPr>
            <p:ph type="ctrTitle"/>
          </p:nvPr>
        </p:nvSpPr>
        <p:spPr>
          <a:xfrm>
            <a:off x="148472" y="2935663"/>
            <a:ext cx="8835272" cy="1362960"/>
          </a:xfrm>
        </p:spPr>
        <p:txBody>
          <a:bodyPr>
            <a:noAutofit/>
          </a:bodyPr>
          <a:lstStyle/>
          <a:p>
            <a:r>
              <a:rPr lang="en-US" sz="2000" dirty="0" smtClean="0">
                <a:solidFill>
                  <a:schemeClr val="tx1"/>
                </a:solidFill>
                <a:latin typeface="Arial" panose="020B0604020202020204" pitchFamily="34" charset="0"/>
                <a:cs typeface="Arial" panose="020B0604020202020204" pitchFamily="34" charset="0"/>
              </a:rPr>
              <a:t>IEOM</a:t>
            </a:r>
            <a:r>
              <a:rPr lang="en-US" sz="2000" baseline="30000" dirty="0" smtClean="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2000" dirty="0" smtClean="0">
                <a:solidFill>
                  <a:schemeClr val="tx1"/>
                </a:solidFill>
                <a:latin typeface="Arial" panose="020B0604020202020204" pitchFamily="34" charset="0"/>
                <a:cs typeface="Arial" panose="020B0604020202020204" pitchFamily="34" charset="0"/>
              </a:rPr>
              <a:t> Society’s core </a:t>
            </a:r>
            <a:r>
              <a:rPr lang="en-US" sz="2000" dirty="0">
                <a:solidFill>
                  <a:schemeClr val="tx1"/>
                </a:solidFill>
                <a:latin typeface="Arial" panose="020B0604020202020204" pitchFamily="34" charset="0"/>
                <a:cs typeface="Arial" panose="020B0604020202020204" pitchFamily="34" charset="0"/>
              </a:rPr>
              <a:t>purpose is to globally foster critical thinking and its effective utilizations in the field of Industrial Engineering (IE) and Operations Management (OM) by providing means to communicate and network among diversified people motivated by similar interests.</a:t>
            </a:r>
          </a:p>
        </p:txBody>
      </p:sp>
      <p:sp>
        <p:nvSpPr>
          <p:cNvPr id="6" name="Rectangle 5"/>
          <p:cNvSpPr/>
          <p:nvPr/>
        </p:nvSpPr>
        <p:spPr>
          <a:xfrm>
            <a:off x="105136" y="4788665"/>
            <a:ext cx="8835272" cy="369332"/>
          </a:xfrm>
          <a:prstGeom prst="rect">
            <a:avLst/>
          </a:prstGeom>
        </p:spPr>
        <p:txBody>
          <a:bodyPr wrap="square">
            <a:spAutoFit/>
          </a:bodyPr>
          <a:lstStyle/>
          <a:p>
            <a:pPr algn="ctr"/>
            <a:r>
              <a:rPr lang="en-US" i="1" dirty="0"/>
              <a:t>IEOM Society International is a 501(c)(3) nonprofit </a:t>
            </a:r>
            <a:r>
              <a:rPr lang="en-US" i="1" dirty="0" smtClean="0"/>
              <a:t>professional organization</a:t>
            </a:r>
            <a:endParaRPr lang="en-US" i="1" dirty="0"/>
          </a:p>
        </p:txBody>
      </p:sp>
      <p:sp>
        <p:nvSpPr>
          <p:cNvPr id="8" name="Rectangle 7"/>
          <p:cNvSpPr/>
          <p:nvPr/>
        </p:nvSpPr>
        <p:spPr>
          <a:xfrm>
            <a:off x="5747933" y="491707"/>
            <a:ext cx="306494" cy="369332"/>
          </a:xfrm>
          <a:prstGeom prst="rect">
            <a:avLst/>
          </a:prstGeom>
        </p:spPr>
        <p:txBody>
          <a:bodyPr wrap="none">
            <a:spAutoFit/>
          </a:bodyPr>
          <a:lstStyle/>
          <a:p>
            <a:r>
              <a:rPr lang="en-US" baseline="30000" dirty="0">
                <a:latin typeface="Arial" panose="020B0604020202020204" pitchFamily="34" charset="0"/>
                <a:cs typeface="Arial" panose="020B0604020202020204" pitchFamily="34" charset="0"/>
                <a:sym typeface="Symbol" panose="05050102010706020507" pitchFamily="18" charset="2"/>
              </a:rPr>
              <a:t></a:t>
            </a:r>
            <a:endParaRPr lang="en-US" dirty="0"/>
          </a:p>
        </p:txBody>
      </p:sp>
      <p:sp>
        <p:nvSpPr>
          <p:cNvPr id="9" name="Text Box 4"/>
          <p:cNvSpPr txBox="1"/>
          <p:nvPr/>
        </p:nvSpPr>
        <p:spPr>
          <a:xfrm>
            <a:off x="2282873" y="5587405"/>
            <a:ext cx="4479798" cy="417703"/>
          </a:xfrm>
          <a:prstGeom prst="rect">
            <a:avLst/>
          </a:prstGeom>
          <a:solidFill>
            <a:srgbClr val="0000FF"/>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b="1" i="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Diversity is the key to our success.</a:t>
            </a: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4432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a:solidFill>
                  <a:srgbClr val="0000FF"/>
                </a:solidFill>
              </a:rPr>
              <a:t>Competitions</a:t>
            </a:r>
          </a:p>
        </p:txBody>
      </p:sp>
      <p:sp>
        <p:nvSpPr>
          <p:cNvPr id="3" name="Content Placeholder 2"/>
          <p:cNvSpPr>
            <a:spLocks noGrp="1"/>
          </p:cNvSpPr>
          <p:nvPr>
            <p:ph sz="quarter" idx="1"/>
            <p:custDataLst>
              <p:tags r:id="rId2"/>
            </p:custDataLst>
          </p:nvPr>
        </p:nvSpPr>
        <p:spPr>
          <a:xfrm>
            <a:off x="301752" y="1366887"/>
            <a:ext cx="8503920" cy="5024485"/>
          </a:xfrm>
        </p:spPr>
        <p:txBody>
          <a:bodyPr>
            <a:normAutofit fontScale="92500" lnSpcReduction="20000"/>
          </a:bodyPr>
          <a:lstStyle/>
          <a:p>
            <a:pPr>
              <a:spcBef>
                <a:spcPts val="1200"/>
              </a:spcBef>
            </a:pPr>
            <a:r>
              <a:rPr lang="en-US" sz="2600" dirty="0" smtClean="0"/>
              <a:t>IEOM </a:t>
            </a:r>
            <a:r>
              <a:rPr lang="en-US" sz="2600" dirty="0"/>
              <a:t>Undergraduate Student Paper Competition Sponsored by SIEMENS</a:t>
            </a:r>
          </a:p>
          <a:p>
            <a:pPr>
              <a:spcBef>
                <a:spcPts val="1200"/>
              </a:spcBef>
            </a:pPr>
            <a:r>
              <a:rPr lang="en-US" sz="2600" dirty="0" smtClean="0"/>
              <a:t>IEOM </a:t>
            </a:r>
            <a:r>
              <a:rPr lang="en-US" sz="2600" dirty="0"/>
              <a:t>Graduate Student Paper Competition Sponsored by EATON Corporation</a:t>
            </a:r>
          </a:p>
          <a:p>
            <a:pPr>
              <a:spcBef>
                <a:spcPts val="1200"/>
              </a:spcBef>
            </a:pPr>
            <a:r>
              <a:rPr lang="en-US" sz="2600" dirty="0" smtClean="0"/>
              <a:t>Doctoral </a:t>
            </a:r>
            <a:r>
              <a:rPr lang="en-US" sz="2600" dirty="0"/>
              <a:t>Dissertation Competition</a:t>
            </a:r>
          </a:p>
          <a:p>
            <a:pPr>
              <a:spcBef>
                <a:spcPts val="1200"/>
              </a:spcBef>
            </a:pPr>
            <a:r>
              <a:rPr lang="en-US" sz="2600" dirty="0" smtClean="0"/>
              <a:t>Final </a:t>
            </a:r>
            <a:r>
              <a:rPr lang="en-US" sz="2600" dirty="0"/>
              <a:t>Year Project (FYP)/Senior Capstone Design Project Poster Competition</a:t>
            </a:r>
          </a:p>
          <a:p>
            <a:pPr>
              <a:spcBef>
                <a:spcPts val="1200"/>
              </a:spcBef>
            </a:pPr>
            <a:r>
              <a:rPr lang="en-US" sz="2600" dirty="0" smtClean="0"/>
              <a:t>Undergraduate </a:t>
            </a:r>
            <a:r>
              <a:rPr lang="en-US" sz="2600" dirty="0"/>
              <a:t>Research Competition</a:t>
            </a:r>
          </a:p>
          <a:p>
            <a:pPr>
              <a:spcBef>
                <a:spcPts val="1200"/>
              </a:spcBef>
            </a:pPr>
            <a:r>
              <a:rPr lang="en-US" sz="2600" dirty="0" smtClean="0"/>
              <a:t>High </a:t>
            </a:r>
            <a:r>
              <a:rPr lang="en-US" sz="2600" dirty="0"/>
              <a:t>School and Middle </a:t>
            </a:r>
            <a:r>
              <a:rPr lang="en-US" sz="2600" dirty="0" smtClean="0"/>
              <a:t>School (K-12) </a:t>
            </a:r>
            <a:r>
              <a:rPr lang="en-US" sz="2600" dirty="0"/>
              <a:t>STEM Competition</a:t>
            </a:r>
          </a:p>
          <a:p>
            <a:pPr>
              <a:spcBef>
                <a:spcPts val="1200"/>
              </a:spcBef>
            </a:pPr>
            <a:r>
              <a:rPr lang="en-US" sz="2600" dirty="0" smtClean="0"/>
              <a:t>Masters</a:t>
            </a:r>
            <a:r>
              <a:rPr lang="en-US" sz="2600" dirty="0"/>
              <a:t>’ Thesis Competition</a:t>
            </a:r>
          </a:p>
          <a:p>
            <a:pPr>
              <a:spcBef>
                <a:spcPts val="1200"/>
              </a:spcBef>
            </a:pPr>
            <a:r>
              <a:rPr lang="en-US" sz="2600" dirty="0" smtClean="0"/>
              <a:t>Simulation </a:t>
            </a:r>
            <a:r>
              <a:rPr lang="en-US" sz="2600" dirty="0"/>
              <a:t>and PLM Competition</a:t>
            </a:r>
          </a:p>
          <a:p>
            <a:pPr>
              <a:spcBef>
                <a:spcPts val="1200"/>
              </a:spcBef>
            </a:pPr>
            <a:r>
              <a:rPr lang="en-US" sz="2600" dirty="0" smtClean="0"/>
              <a:t>Best </a:t>
            </a:r>
            <a:r>
              <a:rPr lang="en-US" sz="2600" dirty="0"/>
              <a:t>Poster Award Competition</a:t>
            </a:r>
          </a:p>
          <a:p>
            <a:endParaRPr lang="en-US" sz="3000"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349858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a:solidFill>
                  <a:srgbClr val="0000FF"/>
                </a:solidFill>
              </a:rPr>
              <a:t>IEOM Publication </a:t>
            </a:r>
          </a:p>
        </p:txBody>
      </p:sp>
      <p:sp>
        <p:nvSpPr>
          <p:cNvPr id="3" name="Content Placeholder 2"/>
          <p:cNvSpPr>
            <a:spLocks noGrp="1"/>
          </p:cNvSpPr>
          <p:nvPr>
            <p:ph sz="quarter" idx="1"/>
            <p:custDataLst>
              <p:tags r:id="rId2"/>
            </p:custDataLst>
          </p:nvPr>
        </p:nvSpPr>
        <p:spPr>
          <a:xfrm>
            <a:off x="301752" y="1366887"/>
            <a:ext cx="8503920" cy="5024485"/>
          </a:xfrm>
        </p:spPr>
        <p:txBody>
          <a:bodyPr>
            <a:normAutofit fontScale="92500" lnSpcReduction="10000"/>
          </a:bodyPr>
          <a:lstStyle/>
          <a:p>
            <a:endParaRPr lang="en-US" sz="3000" dirty="0" smtClean="0"/>
          </a:p>
          <a:p>
            <a:r>
              <a:rPr lang="en-US" sz="3000" b="1" dirty="0" smtClean="0"/>
              <a:t>IJIEOM</a:t>
            </a:r>
          </a:p>
          <a:p>
            <a:pPr marL="0" indent="519113">
              <a:buNone/>
            </a:pPr>
            <a:r>
              <a:rPr lang="en-US" sz="2600" dirty="0"/>
              <a:t>Editor-in-Chief</a:t>
            </a:r>
          </a:p>
          <a:p>
            <a:pPr marL="0" indent="519113">
              <a:buNone/>
            </a:pPr>
            <a:r>
              <a:rPr lang="en-US" sz="2600" b="1" dirty="0" smtClean="0"/>
              <a:t>Prof</a:t>
            </a:r>
            <a:r>
              <a:rPr lang="en-US" sz="2600" b="1" dirty="0"/>
              <a:t>. Jose Arturo Garza-Reyes</a:t>
            </a:r>
          </a:p>
          <a:p>
            <a:pPr marL="0" indent="519113">
              <a:buNone/>
            </a:pPr>
            <a:r>
              <a:rPr lang="en-US" sz="2600" dirty="0" smtClean="0"/>
              <a:t>Professor </a:t>
            </a:r>
            <a:r>
              <a:rPr lang="en-US" sz="2600" dirty="0"/>
              <a:t>of Operations Management</a:t>
            </a:r>
          </a:p>
          <a:p>
            <a:pPr marL="0" indent="519113">
              <a:buNone/>
            </a:pPr>
            <a:r>
              <a:rPr lang="en-US" sz="2600" dirty="0" smtClean="0"/>
              <a:t>Head </a:t>
            </a:r>
            <a:r>
              <a:rPr lang="en-US" sz="2600" dirty="0"/>
              <a:t>of the Centre for Supply Chain Improvement</a:t>
            </a:r>
          </a:p>
          <a:p>
            <a:pPr marL="0" indent="519113">
              <a:buNone/>
            </a:pPr>
            <a:r>
              <a:rPr lang="en-US" sz="2600" dirty="0" smtClean="0"/>
              <a:t>College </a:t>
            </a:r>
            <a:r>
              <a:rPr lang="en-US" sz="2600" dirty="0"/>
              <a:t>of Business, Law and Social Sciences</a:t>
            </a:r>
          </a:p>
          <a:p>
            <a:pPr marL="0" indent="519113">
              <a:buNone/>
            </a:pPr>
            <a:r>
              <a:rPr lang="en-US" sz="2600" dirty="0" smtClean="0"/>
              <a:t>The </a:t>
            </a:r>
            <a:r>
              <a:rPr lang="en-US" sz="2600" dirty="0"/>
              <a:t>University of Derby</a:t>
            </a:r>
          </a:p>
          <a:p>
            <a:pPr marL="0" indent="519113">
              <a:buNone/>
            </a:pPr>
            <a:r>
              <a:rPr lang="en-US" sz="2600" dirty="0" smtClean="0"/>
              <a:t>Derby, </a:t>
            </a:r>
            <a:r>
              <a:rPr lang="en-US" sz="2600" dirty="0"/>
              <a:t>UK</a:t>
            </a:r>
          </a:p>
          <a:p>
            <a:pPr marL="0" indent="0">
              <a:buNone/>
            </a:pPr>
            <a:endParaRPr lang="en-US" sz="3000" dirty="0" smtClean="0"/>
          </a:p>
          <a:p>
            <a:r>
              <a:rPr lang="en-US" sz="3000" dirty="0" smtClean="0"/>
              <a:t>Online Proceedings – Scopus Indexing </a:t>
            </a:r>
          </a:p>
          <a:p>
            <a:endParaRPr lang="en-US" sz="3000"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144448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smtClean="0">
                <a:solidFill>
                  <a:srgbClr val="0000FF"/>
                </a:solidFill>
              </a:rPr>
              <a:t>Membership</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301752" y="1366887"/>
            <a:ext cx="8503920" cy="5024485"/>
          </a:xfrm>
        </p:spPr>
        <p:txBody>
          <a:bodyPr>
            <a:normAutofit/>
          </a:bodyPr>
          <a:lstStyle/>
          <a:p>
            <a:endParaRPr lang="en-US" sz="3000" b="1" dirty="0" smtClean="0"/>
          </a:p>
          <a:p>
            <a:r>
              <a:rPr lang="en-US" sz="3000" b="1" dirty="0" smtClean="0"/>
              <a:t>Membership: </a:t>
            </a:r>
            <a:r>
              <a:rPr lang="en-US" sz="3000" dirty="0" smtClean="0"/>
              <a:t>Professional and Student</a:t>
            </a:r>
            <a:endParaRPr lang="en-US" sz="3000" b="1" dirty="0" smtClean="0"/>
          </a:p>
          <a:p>
            <a:endParaRPr lang="en-US" sz="3000" b="1" dirty="0" smtClean="0"/>
          </a:p>
          <a:p>
            <a:r>
              <a:rPr lang="en-US" sz="3000" dirty="0" smtClean="0"/>
              <a:t>University partners</a:t>
            </a:r>
          </a:p>
          <a:p>
            <a:r>
              <a:rPr lang="en-US" sz="3000" dirty="0" smtClean="0"/>
              <a:t>Corporate Partners</a:t>
            </a:r>
          </a:p>
          <a:p>
            <a:r>
              <a:rPr lang="en-US" sz="3000" dirty="0" smtClean="0"/>
              <a:t>Organization Partners</a:t>
            </a:r>
            <a:endParaRPr lang="en-US" sz="3000"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2961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smtClean="0">
                <a:solidFill>
                  <a:srgbClr val="0000FF"/>
                </a:solidFill>
              </a:rPr>
              <a:t>Awards </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301752" y="1366887"/>
            <a:ext cx="8503920" cy="5024485"/>
          </a:xfrm>
        </p:spPr>
        <p:txBody>
          <a:bodyPr>
            <a:noAutofit/>
          </a:bodyPr>
          <a:lstStyle/>
          <a:p>
            <a:pPr>
              <a:spcBef>
                <a:spcPts val="300"/>
              </a:spcBef>
            </a:pPr>
            <a:r>
              <a:rPr lang="en-US" sz="1900" dirty="0" smtClean="0"/>
              <a:t>IEOM Fellows (Academy of IEOM Fellows)</a:t>
            </a:r>
          </a:p>
          <a:p>
            <a:pPr>
              <a:spcBef>
                <a:spcPts val="300"/>
              </a:spcBef>
            </a:pPr>
            <a:r>
              <a:rPr lang="en-US" sz="1900" dirty="0" smtClean="0"/>
              <a:t>IEOM </a:t>
            </a:r>
            <a:r>
              <a:rPr lang="en-US" sz="1900" dirty="0"/>
              <a:t>Global Diversity Awards</a:t>
            </a:r>
          </a:p>
          <a:p>
            <a:pPr>
              <a:spcBef>
                <a:spcPts val="300"/>
              </a:spcBef>
            </a:pPr>
            <a:r>
              <a:rPr lang="en-US" sz="1900" dirty="0" smtClean="0"/>
              <a:t>IEOM Innovation </a:t>
            </a:r>
            <a:r>
              <a:rPr lang="en-US" sz="1900" dirty="0"/>
              <a:t>Awards</a:t>
            </a:r>
          </a:p>
          <a:p>
            <a:pPr>
              <a:spcBef>
                <a:spcPts val="300"/>
              </a:spcBef>
            </a:pPr>
            <a:r>
              <a:rPr lang="en-US" sz="1900" dirty="0" smtClean="0"/>
              <a:t>IEOM </a:t>
            </a:r>
            <a:r>
              <a:rPr lang="en-US" sz="1900" dirty="0"/>
              <a:t>Global Manufacturing </a:t>
            </a:r>
            <a:r>
              <a:rPr lang="en-US" sz="1900" dirty="0" smtClean="0"/>
              <a:t>Awards</a:t>
            </a:r>
            <a:endParaRPr lang="en-US" sz="1900" dirty="0"/>
          </a:p>
          <a:p>
            <a:pPr>
              <a:spcBef>
                <a:spcPts val="300"/>
              </a:spcBef>
            </a:pPr>
            <a:r>
              <a:rPr lang="en-US" sz="1900" dirty="0"/>
              <a:t>IEOM STEM </a:t>
            </a:r>
            <a:r>
              <a:rPr lang="en-US" sz="1900" dirty="0" smtClean="0"/>
              <a:t>Awards</a:t>
            </a:r>
            <a:endParaRPr lang="en-US" sz="1900" dirty="0"/>
          </a:p>
          <a:p>
            <a:pPr>
              <a:spcBef>
                <a:spcPts val="300"/>
              </a:spcBef>
            </a:pPr>
            <a:r>
              <a:rPr lang="en-US" sz="1900" dirty="0"/>
              <a:t>IEOM Distinguished Educator </a:t>
            </a:r>
            <a:r>
              <a:rPr lang="en-US" sz="1900" dirty="0" smtClean="0"/>
              <a:t>Awards</a:t>
            </a:r>
          </a:p>
          <a:p>
            <a:pPr>
              <a:spcBef>
                <a:spcPts val="300"/>
              </a:spcBef>
            </a:pPr>
            <a:r>
              <a:rPr lang="en-US" sz="1900" dirty="0" smtClean="0"/>
              <a:t>IEOM </a:t>
            </a:r>
            <a:r>
              <a:rPr lang="en-US" sz="1900" dirty="0"/>
              <a:t>Distinguished Industry </a:t>
            </a:r>
            <a:r>
              <a:rPr lang="en-US" sz="1900" dirty="0" smtClean="0"/>
              <a:t>Awards</a:t>
            </a:r>
            <a:endParaRPr lang="en-US" sz="1900" dirty="0"/>
          </a:p>
          <a:p>
            <a:pPr>
              <a:spcBef>
                <a:spcPts val="300"/>
              </a:spcBef>
            </a:pPr>
            <a:r>
              <a:rPr lang="en-US" sz="1900" dirty="0"/>
              <a:t>IEOM Distinguished Service </a:t>
            </a:r>
            <a:r>
              <a:rPr lang="en-US" sz="1900" dirty="0" smtClean="0"/>
              <a:t>Awards</a:t>
            </a:r>
            <a:endParaRPr lang="en-US" sz="1900" dirty="0"/>
          </a:p>
          <a:p>
            <a:pPr>
              <a:spcBef>
                <a:spcPts val="300"/>
              </a:spcBef>
            </a:pPr>
            <a:r>
              <a:rPr lang="en-US" sz="1900" dirty="0"/>
              <a:t>IEOM Outstanding Researcher </a:t>
            </a:r>
            <a:r>
              <a:rPr lang="en-US" sz="1900" dirty="0" smtClean="0"/>
              <a:t>Awards</a:t>
            </a:r>
          </a:p>
          <a:p>
            <a:pPr>
              <a:spcBef>
                <a:spcPts val="300"/>
              </a:spcBef>
            </a:pPr>
            <a:r>
              <a:rPr lang="en-US" sz="1900" dirty="0" smtClean="0"/>
              <a:t>IEOM </a:t>
            </a:r>
            <a:r>
              <a:rPr lang="en-US" sz="1900" dirty="0"/>
              <a:t>Outstanding Teaching </a:t>
            </a:r>
            <a:r>
              <a:rPr lang="en-US" sz="1900" dirty="0" smtClean="0"/>
              <a:t>Awards</a:t>
            </a:r>
            <a:endParaRPr lang="en-US" sz="1900" dirty="0"/>
          </a:p>
          <a:p>
            <a:pPr>
              <a:spcBef>
                <a:spcPts val="300"/>
              </a:spcBef>
            </a:pPr>
            <a:r>
              <a:rPr lang="en-US" sz="1900" dirty="0"/>
              <a:t>IEOM Industry Solutions </a:t>
            </a:r>
            <a:r>
              <a:rPr lang="en-US" sz="1900" dirty="0" smtClean="0"/>
              <a:t>Awards</a:t>
            </a:r>
            <a:endParaRPr lang="en-US" sz="1900" dirty="0"/>
          </a:p>
          <a:p>
            <a:pPr>
              <a:spcBef>
                <a:spcPts val="300"/>
              </a:spcBef>
            </a:pPr>
            <a:r>
              <a:rPr lang="en-US" sz="1900" dirty="0"/>
              <a:t>IEOM Global Engineering Education </a:t>
            </a:r>
            <a:r>
              <a:rPr lang="en-US" sz="1900" dirty="0" smtClean="0"/>
              <a:t>Awards</a:t>
            </a:r>
            <a:endParaRPr lang="en-US" sz="1900" dirty="0"/>
          </a:p>
          <a:p>
            <a:pPr>
              <a:spcBef>
                <a:spcPts val="300"/>
              </a:spcBef>
            </a:pPr>
            <a:r>
              <a:rPr lang="en-US" sz="1900" dirty="0"/>
              <a:t>IEOM Woman in Industry and Academia (WIIA) </a:t>
            </a:r>
            <a:r>
              <a:rPr lang="en-US" sz="1900" dirty="0" smtClean="0"/>
              <a:t>Awards</a:t>
            </a:r>
          </a:p>
          <a:p>
            <a:pPr>
              <a:spcBef>
                <a:spcPts val="300"/>
              </a:spcBef>
            </a:pPr>
            <a:r>
              <a:rPr lang="en-US" sz="1900" dirty="0" smtClean="0"/>
              <a:t>Outstanding </a:t>
            </a:r>
            <a:r>
              <a:rPr lang="en-US" sz="1900" dirty="0"/>
              <a:t>Service </a:t>
            </a:r>
            <a:r>
              <a:rPr lang="en-US" sz="1900" dirty="0" smtClean="0"/>
              <a:t>Awards</a:t>
            </a:r>
          </a:p>
          <a:p>
            <a:pPr>
              <a:spcBef>
                <a:spcPts val="300"/>
              </a:spcBef>
            </a:pPr>
            <a:r>
              <a:rPr lang="en-US" sz="1900" dirty="0" smtClean="0"/>
              <a:t>Outstanding </a:t>
            </a:r>
            <a:r>
              <a:rPr lang="en-US" sz="1900" dirty="0"/>
              <a:t>Student </a:t>
            </a:r>
            <a:r>
              <a:rPr lang="en-US" sz="1900" dirty="0" smtClean="0"/>
              <a:t>Awards</a:t>
            </a:r>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3806564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smtClean="0">
                <a:solidFill>
                  <a:srgbClr val="0000FF"/>
                </a:solidFill>
              </a:rPr>
              <a:t>Forums </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301751" y="1366887"/>
            <a:ext cx="8691419" cy="5024485"/>
          </a:xfrm>
        </p:spPr>
        <p:txBody>
          <a:bodyPr>
            <a:normAutofit/>
          </a:bodyPr>
          <a:lstStyle/>
          <a:p>
            <a:endParaRPr lang="en-US" sz="3000" b="1" dirty="0" smtClean="0"/>
          </a:p>
          <a:p>
            <a:r>
              <a:rPr lang="en-US" sz="3000" b="1" dirty="0" smtClean="0"/>
              <a:t>Global </a:t>
            </a:r>
            <a:r>
              <a:rPr lang="en-US" sz="3000" b="1" dirty="0"/>
              <a:t>Engineering </a:t>
            </a:r>
            <a:r>
              <a:rPr lang="en-US" sz="3000" b="1" dirty="0" smtClean="0"/>
              <a:t>Education</a:t>
            </a:r>
          </a:p>
          <a:p>
            <a:endParaRPr lang="en-US" sz="3000" b="1" dirty="0" smtClean="0"/>
          </a:p>
          <a:p>
            <a:r>
              <a:rPr lang="en-US" sz="3000" b="1" dirty="0" smtClean="0"/>
              <a:t>Industry Solutions</a:t>
            </a:r>
          </a:p>
          <a:p>
            <a:endParaRPr lang="en-US" sz="3000" b="1" dirty="0" smtClean="0"/>
          </a:p>
          <a:p>
            <a:r>
              <a:rPr lang="en-US" sz="3000" b="1" dirty="0" smtClean="0"/>
              <a:t>Women in Industry and Academia (WIIA)</a:t>
            </a:r>
            <a:endParaRPr lang="en-US" sz="3000" b="1"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525100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smtClean="0">
                <a:solidFill>
                  <a:srgbClr val="0000FF"/>
                </a:solidFill>
              </a:rPr>
              <a:t>Media</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301752" y="1366887"/>
            <a:ext cx="8503920" cy="5024485"/>
          </a:xfrm>
        </p:spPr>
        <p:txBody>
          <a:bodyPr>
            <a:normAutofit/>
          </a:bodyPr>
          <a:lstStyle/>
          <a:p>
            <a:endParaRPr lang="en-US" sz="3000" dirty="0" smtClean="0"/>
          </a:p>
          <a:p>
            <a:r>
              <a:rPr lang="en-US" sz="3000" b="1" dirty="0" smtClean="0"/>
              <a:t>Newsletters</a:t>
            </a:r>
          </a:p>
          <a:p>
            <a:r>
              <a:rPr lang="en-US" sz="3000" b="1" dirty="0" smtClean="0"/>
              <a:t> </a:t>
            </a:r>
          </a:p>
          <a:p>
            <a:r>
              <a:rPr lang="en-US" sz="3000" b="1" dirty="0" smtClean="0"/>
              <a:t>LinkedIn </a:t>
            </a:r>
          </a:p>
          <a:p>
            <a:endParaRPr lang="en-US" sz="3000" b="1" dirty="0" smtClean="0"/>
          </a:p>
          <a:p>
            <a:r>
              <a:rPr lang="en-US" sz="3000" b="1" dirty="0" smtClean="0"/>
              <a:t>Facebook Group</a:t>
            </a:r>
          </a:p>
          <a:p>
            <a:endParaRPr lang="en-US" sz="3000" b="1" dirty="0" smtClean="0"/>
          </a:p>
          <a:p>
            <a:r>
              <a:rPr lang="en-US" sz="3000" b="1" dirty="0" smtClean="0"/>
              <a:t>Website</a:t>
            </a:r>
            <a:endParaRPr lang="en-US" sz="3000" b="1"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383557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smtClean="0">
                <a:solidFill>
                  <a:srgbClr val="0000FF"/>
                </a:solidFill>
              </a:rPr>
              <a:t>Technical Groups</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301752" y="1546000"/>
            <a:ext cx="8503920" cy="4883080"/>
          </a:xfrm>
        </p:spPr>
        <p:txBody>
          <a:bodyPr>
            <a:normAutofit fontScale="47500" lnSpcReduction="20000"/>
          </a:bodyPr>
          <a:lstStyle/>
          <a:p>
            <a:r>
              <a:rPr lang="en-US" sz="3000" dirty="0" smtClean="0"/>
              <a:t>Cyber Security</a:t>
            </a:r>
          </a:p>
          <a:p>
            <a:r>
              <a:rPr lang="en-US" sz="3000" dirty="0" smtClean="0"/>
              <a:t>Data Analytics</a:t>
            </a:r>
          </a:p>
          <a:p>
            <a:r>
              <a:rPr lang="en-US" sz="3000" dirty="0" smtClean="0"/>
              <a:t>Defense and Aerospace</a:t>
            </a:r>
          </a:p>
          <a:p>
            <a:r>
              <a:rPr lang="en-US" sz="3000" dirty="0" smtClean="0"/>
              <a:t>Engineering </a:t>
            </a:r>
            <a:r>
              <a:rPr lang="en-US" sz="3000" dirty="0"/>
              <a:t>Management</a:t>
            </a:r>
          </a:p>
          <a:p>
            <a:r>
              <a:rPr lang="en-US" sz="3000" dirty="0" smtClean="0"/>
              <a:t>Entrepreneurship</a:t>
            </a:r>
            <a:r>
              <a:rPr lang="en-US" sz="3000" dirty="0"/>
              <a:t>, Innovation and Sustainability</a:t>
            </a:r>
          </a:p>
          <a:p>
            <a:r>
              <a:rPr lang="en-US" sz="3000" dirty="0" smtClean="0"/>
              <a:t>Healthcare </a:t>
            </a:r>
            <a:r>
              <a:rPr lang="en-US" sz="3000" dirty="0"/>
              <a:t>Systems and Management</a:t>
            </a:r>
          </a:p>
          <a:p>
            <a:r>
              <a:rPr lang="en-US" sz="3000" dirty="0" smtClean="0"/>
              <a:t>Human </a:t>
            </a:r>
            <a:r>
              <a:rPr lang="en-US" sz="3000" dirty="0"/>
              <a:t>Factors and Ergonomics</a:t>
            </a:r>
          </a:p>
          <a:p>
            <a:r>
              <a:rPr lang="en-US" sz="3000" dirty="0" smtClean="0"/>
              <a:t>Information Technology and Quality Assurance</a:t>
            </a:r>
          </a:p>
          <a:p>
            <a:r>
              <a:rPr lang="en-US" sz="3000" dirty="0" smtClean="0"/>
              <a:t>Invertor Management and Production Planning</a:t>
            </a:r>
          </a:p>
          <a:p>
            <a:r>
              <a:rPr lang="en-US" sz="3000" dirty="0" smtClean="0"/>
              <a:t>Lean Systems Manufacturing </a:t>
            </a:r>
            <a:r>
              <a:rPr lang="en-US" sz="3000" dirty="0"/>
              <a:t>and Design</a:t>
            </a:r>
          </a:p>
          <a:p>
            <a:r>
              <a:rPr lang="en-US" sz="3000" dirty="0" smtClean="0"/>
              <a:t>Operations </a:t>
            </a:r>
            <a:r>
              <a:rPr lang="en-US" sz="3000" dirty="0"/>
              <a:t>Research and </a:t>
            </a:r>
            <a:r>
              <a:rPr lang="en-US" sz="3000" dirty="0" smtClean="0"/>
              <a:t>Operations Management</a:t>
            </a:r>
            <a:endParaRPr lang="en-US" sz="3000" dirty="0"/>
          </a:p>
          <a:p>
            <a:r>
              <a:rPr lang="en-US" sz="3000" dirty="0" smtClean="0"/>
              <a:t>Project </a:t>
            </a:r>
            <a:r>
              <a:rPr lang="en-US" sz="3000" dirty="0"/>
              <a:t>Management</a:t>
            </a:r>
          </a:p>
          <a:p>
            <a:r>
              <a:rPr lang="en-US" sz="3000" dirty="0" smtClean="0"/>
              <a:t>Quality </a:t>
            </a:r>
            <a:r>
              <a:rPr lang="en-US" sz="3000" dirty="0"/>
              <a:t>and Reliability</a:t>
            </a:r>
          </a:p>
          <a:p>
            <a:r>
              <a:rPr lang="en-US" sz="3000" dirty="0" smtClean="0"/>
              <a:t>Simulation and Modeling </a:t>
            </a:r>
          </a:p>
          <a:p>
            <a:r>
              <a:rPr lang="en-US" sz="3000" dirty="0"/>
              <a:t>Six Sigma</a:t>
            </a:r>
          </a:p>
          <a:p>
            <a:r>
              <a:rPr lang="en-US" sz="3000" dirty="0" smtClean="0"/>
              <a:t>Supply </a:t>
            </a:r>
            <a:r>
              <a:rPr lang="en-US" sz="3000" dirty="0"/>
              <a:t>Chain and Logistics</a:t>
            </a:r>
          </a:p>
          <a:p>
            <a:r>
              <a:rPr lang="en-US" sz="3000" dirty="0" smtClean="0"/>
              <a:t>Sustainability </a:t>
            </a:r>
            <a:r>
              <a:rPr lang="en-US" sz="3000" dirty="0"/>
              <a:t>and Green </a:t>
            </a:r>
            <a:r>
              <a:rPr lang="en-US" sz="3000" dirty="0" smtClean="0"/>
              <a:t>Systems</a:t>
            </a:r>
          </a:p>
          <a:p>
            <a:r>
              <a:rPr lang="en-US" sz="3000" dirty="0" smtClean="0"/>
              <a:t>Systems Engineering</a:t>
            </a:r>
          </a:p>
          <a:p>
            <a:r>
              <a:rPr lang="en-US" sz="3000" dirty="0" smtClean="0"/>
              <a:t>Technology Management</a:t>
            </a:r>
          </a:p>
          <a:p>
            <a:r>
              <a:rPr lang="en-US" sz="3000" dirty="0" smtClean="0"/>
              <a:t>Total Quality Management</a:t>
            </a:r>
          </a:p>
          <a:p>
            <a:r>
              <a:rPr lang="en-US" sz="3000" dirty="0" smtClean="0"/>
              <a:t>Transportation and Construction Management</a:t>
            </a:r>
          </a:p>
          <a:p>
            <a:endParaRPr lang="en-US" sz="3000" dirty="0"/>
          </a:p>
          <a:p>
            <a:endParaRPr lang="en-US" sz="3000" dirty="0"/>
          </a:p>
          <a:p>
            <a:endParaRPr lang="en-US" sz="3000"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220953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3600" b="1" dirty="0" smtClean="0">
                <a:solidFill>
                  <a:srgbClr val="0000FF"/>
                </a:solidFill>
              </a:rPr>
              <a:t>Certification and Standards </a:t>
            </a:r>
            <a:endParaRPr lang="en-US" sz="3600" b="1" dirty="0">
              <a:solidFill>
                <a:srgbClr val="0000FF"/>
              </a:solidFill>
            </a:endParaRPr>
          </a:p>
        </p:txBody>
      </p:sp>
      <p:sp>
        <p:nvSpPr>
          <p:cNvPr id="3" name="Content Placeholder 2"/>
          <p:cNvSpPr>
            <a:spLocks noGrp="1"/>
          </p:cNvSpPr>
          <p:nvPr>
            <p:ph sz="quarter" idx="1"/>
            <p:custDataLst>
              <p:tags r:id="rId2"/>
            </p:custDataLst>
          </p:nvPr>
        </p:nvSpPr>
        <p:spPr>
          <a:xfrm>
            <a:off x="301752" y="1366887"/>
            <a:ext cx="8503920" cy="5024485"/>
          </a:xfrm>
        </p:spPr>
        <p:txBody>
          <a:bodyPr>
            <a:normAutofit/>
          </a:bodyPr>
          <a:lstStyle/>
          <a:p>
            <a:pPr marL="0" indent="0">
              <a:buNone/>
            </a:pPr>
            <a:r>
              <a:rPr lang="en-US" sz="3000" b="1" dirty="0" smtClean="0"/>
              <a:t>Certification </a:t>
            </a:r>
          </a:p>
          <a:p>
            <a:r>
              <a:rPr lang="en-US" sz="3000" dirty="0" smtClean="0"/>
              <a:t>Lean Six Sigma</a:t>
            </a:r>
          </a:p>
          <a:p>
            <a:r>
              <a:rPr lang="en-US" sz="3000" dirty="0" smtClean="0"/>
              <a:t>FMEA</a:t>
            </a:r>
          </a:p>
          <a:p>
            <a:r>
              <a:rPr lang="en-US" sz="3000" dirty="0" smtClean="0"/>
              <a:t>GD&amp;T</a:t>
            </a:r>
          </a:p>
          <a:p>
            <a:r>
              <a:rPr lang="en-US" sz="3000" dirty="0" smtClean="0"/>
              <a:t>IEOM</a:t>
            </a:r>
          </a:p>
          <a:p>
            <a:endParaRPr lang="en-US" sz="3000" dirty="0"/>
          </a:p>
          <a:p>
            <a:r>
              <a:rPr lang="en-US" sz="3000" dirty="0" smtClean="0"/>
              <a:t>IEOM Standards – Industry Consortiums </a:t>
            </a:r>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317632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979434" y="0"/>
            <a:ext cx="5185132"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90935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5580" y="0"/>
            <a:ext cx="505283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2945354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smtClean="0">
                <a:solidFill>
                  <a:srgbClr val="0000FF"/>
                </a:solidFill>
              </a:rPr>
              <a:t>Activities</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301752" y="1508760"/>
            <a:ext cx="8503920" cy="4882612"/>
          </a:xfrm>
        </p:spPr>
        <p:txBody>
          <a:bodyPr>
            <a:normAutofit fontScale="85000" lnSpcReduction="20000"/>
          </a:bodyPr>
          <a:lstStyle/>
          <a:p>
            <a:r>
              <a:rPr lang="en-US" sz="3000" dirty="0" smtClean="0"/>
              <a:t>Association Services – Membership and Fellows</a:t>
            </a:r>
            <a:endParaRPr lang="en-US" sz="3000" dirty="0"/>
          </a:p>
          <a:p>
            <a:r>
              <a:rPr lang="en-US" sz="3000" dirty="0"/>
              <a:t>IEOM Professional and Student Chapters</a:t>
            </a:r>
          </a:p>
          <a:p>
            <a:r>
              <a:rPr lang="en-US" sz="3000" dirty="0" smtClean="0"/>
              <a:t>IEOM Conferences – USA, EU, Asia, Africa and South America </a:t>
            </a:r>
          </a:p>
          <a:p>
            <a:r>
              <a:rPr lang="en-US" sz="3000" dirty="0" smtClean="0"/>
              <a:t>IEOM Journal(s)</a:t>
            </a:r>
          </a:p>
          <a:p>
            <a:r>
              <a:rPr lang="en-US" sz="3000" dirty="0" smtClean="0"/>
              <a:t>Forums</a:t>
            </a:r>
            <a:r>
              <a:rPr lang="en-US" sz="3000" dirty="0"/>
              <a:t>:</a:t>
            </a:r>
          </a:p>
          <a:p>
            <a:pPr lvl="1"/>
            <a:r>
              <a:rPr lang="en-US" sz="2500" dirty="0" smtClean="0">
                <a:solidFill>
                  <a:srgbClr val="FF0000"/>
                </a:solidFill>
              </a:rPr>
              <a:t>Global </a:t>
            </a:r>
            <a:r>
              <a:rPr lang="en-US" sz="2500" dirty="0">
                <a:solidFill>
                  <a:srgbClr val="FF0000"/>
                </a:solidFill>
              </a:rPr>
              <a:t>Engineering Education Forum</a:t>
            </a:r>
          </a:p>
          <a:p>
            <a:pPr lvl="1"/>
            <a:r>
              <a:rPr lang="en-US" sz="2500" dirty="0" smtClean="0">
                <a:solidFill>
                  <a:srgbClr val="FF0000"/>
                </a:solidFill>
              </a:rPr>
              <a:t>Industry </a:t>
            </a:r>
            <a:r>
              <a:rPr lang="en-US" sz="2500" dirty="0">
                <a:solidFill>
                  <a:srgbClr val="FF0000"/>
                </a:solidFill>
              </a:rPr>
              <a:t>Solutions Forum</a:t>
            </a:r>
          </a:p>
          <a:p>
            <a:pPr lvl="1"/>
            <a:r>
              <a:rPr lang="en-US" sz="2500" dirty="0" smtClean="0">
                <a:solidFill>
                  <a:srgbClr val="FF0000"/>
                </a:solidFill>
              </a:rPr>
              <a:t>Women </a:t>
            </a:r>
            <a:r>
              <a:rPr lang="en-US" sz="2500" dirty="0">
                <a:solidFill>
                  <a:srgbClr val="FF0000"/>
                </a:solidFill>
              </a:rPr>
              <a:t>in Industry and Academia Forum</a:t>
            </a:r>
          </a:p>
          <a:p>
            <a:r>
              <a:rPr lang="en-US" sz="3000" dirty="0" smtClean="0"/>
              <a:t>Certification – LSS, FMEA, GD&amp;T</a:t>
            </a:r>
            <a:endParaRPr lang="en-US" sz="3000" dirty="0"/>
          </a:p>
          <a:p>
            <a:r>
              <a:rPr lang="en-US" sz="3000" dirty="0" smtClean="0"/>
              <a:t>Awards</a:t>
            </a:r>
          </a:p>
          <a:p>
            <a:r>
              <a:rPr lang="en-US" sz="3000" dirty="0" smtClean="0"/>
              <a:t>Newsletters</a:t>
            </a:r>
          </a:p>
          <a:p>
            <a:r>
              <a:rPr lang="en-US" sz="3000" dirty="0" smtClean="0"/>
              <a:t>IEOM Global Council</a:t>
            </a:r>
            <a:endParaRPr lang="en-US" sz="3000" dirty="0"/>
          </a:p>
          <a:p>
            <a:endParaRPr lang="en-US" sz="3000"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1764878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992763" y="0"/>
            <a:ext cx="5158474"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1300755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977591" y="0"/>
            <a:ext cx="5188817"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832689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970950" y="0"/>
            <a:ext cx="520209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1899509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947380" y="0"/>
            <a:ext cx="524924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498625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931670" y="0"/>
            <a:ext cx="528066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208062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932547" y="0"/>
            <a:ext cx="527890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3116070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2078182" y="0"/>
            <a:ext cx="498763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2441428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IEOM 2012 Malaysia</a:t>
            </a:r>
            <a:endParaRPr lang="en-US" b="1" dirty="0">
              <a:solidFill>
                <a:srgbClr val="0000FF"/>
              </a:solidFill>
            </a:endParaRPr>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0" y="1579058"/>
            <a:ext cx="9144000" cy="3699884"/>
          </a:xfrm>
          <a:prstGeom prst="rect">
            <a:avLst/>
          </a:prstGeom>
        </p:spPr>
      </p:pic>
      <p:sp>
        <p:nvSpPr>
          <p:cNvPr id="5" name="TextBox 4"/>
          <p:cNvSpPr txBox="1"/>
          <p:nvPr>
            <p:custDataLst>
              <p:tags r:id="rId1"/>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2591867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IEOM 2010 Dhaka</a:t>
            </a:r>
            <a:endParaRPr lang="en-US" b="1" dirty="0">
              <a:solidFill>
                <a:srgbClr val="0000FF"/>
              </a:solidFill>
            </a:endParaRPr>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0" y="1589567"/>
            <a:ext cx="9144000" cy="3678865"/>
          </a:xfrm>
          <a:prstGeom prst="rect">
            <a:avLst/>
          </a:prstGeom>
        </p:spPr>
      </p:pic>
      <p:sp>
        <p:nvSpPr>
          <p:cNvPr id="5" name="TextBox 4"/>
          <p:cNvSpPr txBox="1"/>
          <p:nvPr>
            <p:custDataLst>
              <p:tags r:id="rId1"/>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1356387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sz="3600" b="1" dirty="0" smtClean="0">
                <a:solidFill>
                  <a:srgbClr val="0000FF"/>
                </a:solidFill>
              </a:rPr>
              <a:t>Establishing Your </a:t>
            </a:r>
            <a:r>
              <a:rPr lang="en-US" sz="3600" b="1" dirty="0" smtClean="0">
                <a:solidFill>
                  <a:srgbClr val="0000FF"/>
                </a:solidFill>
              </a:rPr>
              <a:t>Professional </a:t>
            </a:r>
            <a:r>
              <a:rPr lang="en-US" sz="3600" b="1" dirty="0" smtClean="0">
                <a:solidFill>
                  <a:srgbClr val="0000FF"/>
                </a:solidFill>
              </a:rPr>
              <a:t>Chapter</a:t>
            </a:r>
            <a:endParaRPr lang="en-US" sz="3600" b="1" dirty="0">
              <a:solidFill>
                <a:srgbClr val="0000FF"/>
              </a:solidFill>
            </a:endParaRPr>
          </a:p>
        </p:txBody>
      </p:sp>
      <p:sp>
        <p:nvSpPr>
          <p:cNvPr id="3" name="Content Placeholder 2"/>
          <p:cNvSpPr>
            <a:spLocks noGrp="1"/>
          </p:cNvSpPr>
          <p:nvPr>
            <p:ph sz="quarter" idx="1"/>
            <p:custDataLst>
              <p:tags r:id="rId2"/>
            </p:custDataLst>
          </p:nvPr>
        </p:nvSpPr>
        <p:spPr/>
        <p:txBody>
          <a:bodyPr>
            <a:normAutofit/>
          </a:bodyPr>
          <a:lstStyle/>
          <a:p>
            <a:r>
              <a:rPr lang="en-US" dirty="0" smtClean="0"/>
              <a:t>Hold an organizational </a:t>
            </a:r>
            <a:r>
              <a:rPr lang="en-US" dirty="0" smtClean="0"/>
              <a:t>meeting</a:t>
            </a:r>
          </a:p>
          <a:p>
            <a:endParaRPr lang="en-US" sz="1800" dirty="0"/>
          </a:p>
          <a:p>
            <a:r>
              <a:rPr lang="en-US" dirty="0" smtClean="0"/>
              <a:t>Review and discuss the IEOM chapter organizational process </a:t>
            </a:r>
          </a:p>
          <a:p>
            <a:endParaRPr lang="en-US" sz="1800" dirty="0"/>
          </a:p>
          <a:p>
            <a:r>
              <a:rPr lang="en-US" dirty="0" smtClean="0"/>
              <a:t>Complete and submit application to the IEOM Society</a:t>
            </a:r>
            <a:r>
              <a:rPr lang="en-US" dirty="0" smtClean="0"/>
              <a:t>.</a:t>
            </a:r>
          </a:p>
          <a:p>
            <a:endParaRPr lang="en-US" sz="300" dirty="0"/>
          </a:p>
          <a:p>
            <a:endParaRPr lang="en-US" sz="300" dirty="0" smtClean="0"/>
          </a:p>
          <a:p>
            <a:endParaRPr lang="en-US" sz="300" dirty="0" smtClean="0"/>
          </a:p>
          <a:p>
            <a:endParaRPr lang="en-US" sz="300" dirty="0"/>
          </a:p>
          <a:p>
            <a:r>
              <a:rPr lang="en-US" dirty="0" smtClean="0"/>
              <a:t>Receive Charter Certificate from the IEOM Society</a:t>
            </a:r>
            <a:endParaRPr lang="en-US"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741" y="5562562"/>
            <a:ext cx="1519259" cy="1280160"/>
          </a:xfrm>
          <a:prstGeom prst="rect">
            <a:avLst/>
          </a:prstGeom>
        </p:spPr>
      </p:pic>
    </p:spTree>
    <p:extLst>
      <p:ext uri="{BB962C8B-B14F-4D97-AF65-F5344CB8AC3E}">
        <p14:creationId xmlns:p14="http://schemas.microsoft.com/office/powerpoint/2010/main" val="4206215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a:solidFill>
                  <a:srgbClr val="0000FF"/>
                </a:solidFill>
              </a:rPr>
              <a:t>Trademarks with USPTO</a:t>
            </a:r>
          </a:p>
        </p:txBody>
      </p:sp>
      <p:sp>
        <p:nvSpPr>
          <p:cNvPr id="3" name="Content Placeholder 2"/>
          <p:cNvSpPr>
            <a:spLocks noGrp="1"/>
          </p:cNvSpPr>
          <p:nvPr>
            <p:ph sz="quarter" idx="1"/>
            <p:custDataLst>
              <p:tags r:id="rId2"/>
            </p:custDataLst>
          </p:nvPr>
        </p:nvSpPr>
        <p:spPr>
          <a:xfrm>
            <a:off x="301752" y="1366887"/>
            <a:ext cx="8503920" cy="5024485"/>
          </a:xfrm>
        </p:spPr>
        <p:txBody>
          <a:bodyPr>
            <a:normAutofit/>
          </a:bodyPr>
          <a:lstStyle/>
          <a:p>
            <a:r>
              <a:rPr lang="en-US" sz="2800" b="1" dirty="0">
                <a:latin typeface="Arial" panose="020B0604020202020204" pitchFamily="34" charset="0"/>
                <a:cs typeface="Arial" panose="020B0604020202020204" pitchFamily="34" charset="0"/>
              </a:rPr>
              <a:t>IEOM</a:t>
            </a:r>
            <a:r>
              <a:rPr lang="en-US" sz="2800" b="1" baseline="30000" dirty="0" smtClean="0">
                <a:latin typeface="Arial" panose="020B0604020202020204" pitchFamily="34" charset="0"/>
                <a:cs typeface="Arial" panose="020B0604020202020204" pitchFamily="34" charset="0"/>
              </a:rPr>
              <a:t>®</a:t>
            </a:r>
            <a:endParaRPr lang="en-US" sz="2800" b="1"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IEOM </a:t>
            </a:r>
            <a:r>
              <a:rPr lang="en-US" sz="2800" b="1" dirty="0">
                <a:latin typeface="Arial" panose="020B0604020202020204" pitchFamily="34" charset="0"/>
                <a:cs typeface="Arial" panose="020B0604020202020204" pitchFamily="34" charset="0"/>
              </a:rPr>
              <a:t>Society</a:t>
            </a:r>
            <a:r>
              <a:rPr lang="en-US" sz="2800" b="1" dirty="0" smtClean="0">
                <a:latin typeface="Arial" panose="020B0604020202020204" pitchFamily="34" charset="0"/>
                <a:cs typeface="Arial" panose="020B0604020202020204" pitchFamily="34" charset="0"/>
              </a:rPr>
              <a:t>™</a:t>
            </a:r>
          </a:p>
          <a:p>
            <a:r>
              <a:rPr lang="en-US" sz="2800" b="1" dirty="0" smtClean="0">
                <a:latin typeface="Arial" panose="020B0604020202020204" pitchFamily="34" charset="0"/>
                <a:cs typeface="Arial" panose="020B0604020202020204" pitchFamily="34" charset="0"/>
              </a:rPr>
              <a:t>IEOM </a:t>
            </a:r>
            <a:r>
              <a:rPr lang="en-US" sz="2800" b="1" dirty="0">
                <a:latin typeface="Arial" panose="020B0604020202020204" pitchFamily="34" charset="0"/>
                <a:cs typeface="Arial" panose="020B0604020202020204" pitchFamily="34" charset="0"/>
              </a:rPr>
              <a:t>logo </a:t>
            </a:r>
            <a:endParaRPr lang="en-US" sz="2800" b="1"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International </a:t>
            </a:r>
            <a:r>
              <a:rPr lang="en-US" sz="2800" b="1" dirty="0">
                <a:latin typeface="Arial" panose="020B0604020202020204" pitchFamily="34" charset="0"/>
                <a:cs typeface="Arial" panose="020B0604020202020204" pitchFamily="34" charset="0"/>
              </a:rPr>
              <a:t>Conference on Industrial Engineering and Operations Management</a:t>
            </a:r>
            <a:r>
              <a:rPr lang="en-US" sz="2800" b="1" baseline="30000" dirty="0" smtClean="0">
                <a:latin typeface="Arial" panose="020B0604020202020204" pitchFamily="34" charset="0"/>
                <a:cs typeface="Arial" panose="020B0604020202020204" pitchFamily="34" charset="0"/>
              </a:rPr>
              <a:t>®</a:t>
            </a:r>
          </a:p>
          <a:p>
            <a:pPr marL="0" indent="0">
              <a:buNone/>
            </a:pPr>
            <a:endParaRPr lang="en-US" sz="2400" i="1" dirty="0"/>
          </a:p>
          <a:p>
            <a:pPr marL="0" indent="0" algn="ctr">
              <a:buNone/>
            </a:pPr>
            <a:r>
              <a:rPr lang="en-US" sz="3200" dirty="0" smtClean="0"/>
              <a:t>Are </a:t>
            </a:r>
            <a:r>
              <a:rPr lang="en-US" sz="3200" dirty="0"/>
              <a:t>registered with the U.S. Patent and Trademark Office (USPTO) as the trademarks of the IEOM Society.</a:t>
            </a:r>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172409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1751" y="1298447"/>
            <a:ext cx="5357567" cy="758952"/>
          </a:xfrm>
        </p:spPr>
        <p:txBody>
          <a:bodyPr>
            <a:normAutofit/>
          </a:bodyPr>
          <a:lstStyle/>
          <a:p>
            <a:pPr algn="l"/>
            <a:r>
              <a:rPr lang="en-US" sz="4000" b="1" dirty="0" smtClean="0">
                <a:solidFill>
                  <a:srgbClr val="00B050"/>
                </a:solidFill>
              </a:rPr>
              <a:t>Benefits</a:t>
            </a:r>
            <a:endParaRPr lang="en-US" sz="4000" b="1" dirty="0">
              <a:solidFill>
                <a:srgbClr val="00B050"/>
              </a:solidFill>
            </a:endParaRPr>
          </a:p>
        </p:txBody>
      </p:sp>
      <p:sp>
        <p:nvSpPr>
          <p:cNvPr id="3" name="Content Placeholder 2"/>
          <p:cNvSpPr>
            <a:spLocks noGrp="1"/>
          </p:cNvSpPr>
          <p:nvPr>
            <p:ph sz="quarter" idx="1"/>
            <p:custDataLst>
              <p:tags r:id="rId2"/>
            </p:custDataLst>
          </p:nvPr>
        </p:nvSpPr>
        <p:spPr>
          <a:xfrm>
            <a:off x="301752" y="2045616"/>
            <a:ext cx="8503920" cy="4053432"/>
          </a:xfrm>
        </p:spPr>
        <p:txBody>
          <a:bodyPr>
            <a:normAutofit fontScale="92500" lnSpcReduction="20000"/>
          </a:bodyPr>
          <a:lstStyle/>
          <a:p>
            <a:r>
              <a:rPr lang="en-US" dirty="0" smtClean="0"/>
              <a:t>Leadership </a:t>
            </a:r>
            <a:r>
              <a:rPr lang="en-US" dirty="0" smtClean="0"/>
              <a:t>and Team Building</a:t>
            </a:r>
          </a:p>
          <a:p>
            <a:r>
              <a:rPr lang="en-US" dirty="0" smtClean="0"/>
              <a:t>Communications   </a:t>
            </a:r>
          </a:p>
          <a:p>
            <a:r>
              <a:rPr lang="en-US" dirty="0" smtClean="0"/>
              <a:t>Organization Management</a:t>
            </a:r>
          </a:p>
          <a:p>
            <a:r>
              <a:rPr lang="en-US" dirty="0" smtClean="0"/>
              <a:t>Skill Enhancement</a:t>
            </a:r>
          </a:p>
          <a:p>
            <a:r>
              <a:rPr lang="en-US" dirty="0" smtClean="0"/>
              <a:t>IE &amp; OM Tools and Techniques</a:t>
            </a:r>
          </a:p>
          <a:p>
            <a:r>
              <a:rPr lang="en-US" dirty="0" smtClean="0"/>
              <a:t>Operations, process and systems improvement</a:t>
            </a:r>
          </a:p>
          <a:p>
            <a:r>
              <a:rPr lang="en-US" dirty="0" smtClean="0"/>
              <a:t>Networking</a:t>
            </a:r>
          </a:p>
          <a:p>
            <a:r>
              <a:rPr lang="en-US" dirty="0" smtClean="0"/>
              <a:t>Newsletters, webinar and social media groups</a:t>
            </a:r>
            <a:endParaRPr lang="en-US" dirty="0" smtClean="0"/>
          </a:p>
          <a:p>
            <a:r>
              <a:rPr lang="en-US" dirty="0" smtClean="0"/>
              <a:t>Free IEOM Email</a:t>
            </a:r>
          </a:p>
          <a:p>
            <a:r>
              <a:rPr lang="en-US" dirty="0" smtClean="0"/>
              <a:t>Awards and recognition</a:t>
            </a:r>
            <a:endParaRPr lang="en-US" dirty="0" smtClean="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sp>
        <p:nvSpPr>
          <p:cNvPr id="5" name="Title 1"/>
          <p:cNvSpPr txBox="1">
            <a:spLocks/>
          </p:cNvSpPr>
          <p:nvPr>
            <p:custDataLst>
              <p:tags r:id="rId4"/>
            </p:custDataLst>
          </p:nvPr>
        </p:nvSpPr>
        <p:spPr>
          <a:xfrm>
            <a:off x="301752" y="228600"/>
            <a:ext cx="8534400" cy="758952"/>
          </a:xfrm>
          <a:prstGeom prst="rect">
            <a:avLst/>
          </a:prstGeom>
        </p:spPr>
        <p:txBody>
          <a:bodyPr vert="horz" anchor="b">
            <a:normAutofit fontScale="85000"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defTabSz="914400"/>
            <a:r>
              <a:rPr lang="en-US" sz="3600" b="1" dirty="0" smtClean="0">
                <a:solidFill>
                  <a:srgbClr val="0000FF"/>
                </a:solidFill>
              </a:rPr>
              <a:t>Establishing Your </a:t>
            </a:r>
            <a:r>
              <a:rPr lang="en-US" sz="3600" b="1" dirty="0" smtClean="0">
                <a:solidFill>
                  <a:srgbClr val="0000FF"/>
                </a:solidFill>
              </a:rPr>
              <a:t>Professional </a:t>
            </a:r>
            <a:r>
              <a:rPr lang="en-US" sz="3600" b="1" dirty="0" smtClean="0">
                <a:solidFill>
                  <a:srgbClr val="0000FF"/>
                </a:solidFill>
              </a:rPr>
              <a:t>Chapter</a:t>
            </a:r>
            <a:endParaRPr lang="en-US" sz="3600" b="1" dirty="0">
              <a:solidFill>
                <a:srgbClr val="0000FF"/>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4741" y="5562562"/>
            <a:ext cx="1519259" cy="1280160"/>
          </a:xfrm>
          <a:prstGeom prst="rect">
            <a:avLst/>
          </a:prstGeom>
        </p:spPr>
      </p:pic>
    </p:spTree>
    <p:extLst>
      <p:ext uri="{BB962C8B-B14F-4D97-AF65-F5344CB8AC3E}">
        <p14:creationId xmlns:p14="http://schemas.microsoft.com/office/powerpoint/2010/main" val="90715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000" b="1" dirty="0" smtClean="0">
                <a:solidFill>
                  <a:srgbClr val="0000FF"/>
                </a:solidFill>
              </a:rPr>
              <a:t>Suggested Chapter Activities </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301752" y="1395025"/>
            <a:ext cx="8503920" cy="5060533"/>
          </a:xfrm>
        </p:spPr>
        <p:txBody>
          <a:bodyPr>
            <a:normAutofit/>
          </a:bodyPr>
          <a:lstStyle/>
          <a:p>
            <a:r>
              <a:rPr lang="en-US" sz="2800" dirty="0" smtClean="0">
                <a:latin typeface="Arial" panose="020B0604020202020204" pitchFamily="34" charset="0"/>
                <a:cs typeface="Arial" panose="020B0604020202020204" pitchFamily="34" charset="0"/>
              </a:rPr>
              <a:t>Monthly/bi-monthly meetings</a:t>
            </a:r>
          </a:p>
          <a:p>
            <a:r>
              <a:rPr lang="en-US" sz="2800" dirty="0" smtClean="0">
                <a:latin typeface="Arial" panose="020B0604020202020204" pitchFamily="34" charset="0"/>
                <a:cs typeface="Arial" panose="020B0604020202020204" pitchFamily="34" charset="0"/>
              </a:rPr>
              <a:t>Seminars </a:t>
            </a:r>
            <a:r>
              <a:rPr lang="en-US" sz="2800" dirty="0" smtClean="0">
                <a:latin typeface="Arial" panose="020B0604020202020204" pitchFamily="34" charset="0"/>
                <a:cs typeface="Arial" panose="020B0604020202020204" pitchFamily="34" charset="0"/>
              </a:rPr>
              <a:t>and Workshops</a:t>
            </a:r>
          </a:p>
          <a:p>
            <a:r>
              <a:rPr lang="en-US" sz="2800" dirty="0" smtClean="0">
                <a:latin typeface="Arial" panose="020B0604020202020204" pitchFamily="34" charset="0"/>
                <a:cs typeface="Arial" panose="020B0604020202020204" pitchFamily="34" charset="0"/>
              </a:rPr>
              <a:t>Poster / Innovation Competitions</a:t>
            </a:r>
          </a:p>
          <a:p>
            <a:r>
              <a:rPr lang="en-US" sz="2800" dirty="0" smtClean="0">
                <a:latin typeface="Arial" panose="020B0604020202020204" pitchFamily="34" charset="0"/>
                <a:cs typeface="Arial" panose="020B0604020202020204" pitchFamily="34" charset="0"/>
              </a:rPr>
              <a:t>Guest Speakers </a:t>
            </a:r>
          </a:p>
          <a:p>
            <a:r>
              <a:rPr lang="en-US" sz="2800" dirty="0" smtClean="0">
                <a:latin typeface="Arial" panose="020B0604020202020204" pitchFamily="34" charset="0"/>
                <a:cs typeface="Arial" panose="020B0604020202020204" pitchFamily="34" charset="0"/>
              </a:rPr>
              <a:t>Attend and Participate in IEOM events</a:t>
            </a:r>
          </a:p>
          <a:p>
            <a:r>
              <a:rPr lang="en-US" sz="2800" dirty="0" smtClean="0">
                <a:latin typeface="Arial" panose="020B0604020202020204" pitchFamily="34" charset="0"/>
                <a:cs typeface="Arial" panose="020B0604020202020204" pitchFamily="34" charset="0"/>
              </a:rPr>
              <a:t>Access to IEOM Publications (Conferences, Journals, Presentations</a:t>
            </a:r>
            <a:r>
              <a:rPr lang="en-US" sz="2800" dirty="0" smtClean="0">
                <a:latin typeface="Arial" panose="020B0604020202020204" pitchFamily="34" charset="0"/>
                <a:cs typeface="Arial" panose="020B0604020202020204" pitchFamily="34" charset="0"/>
              </a:rPr>
              <a:t>)</a:t>
            </a:r>
          </a:p>
          <a:p>
            <a:r>
              <a:rPr lang="en-US" sz="2800" dirty="0" smtClean="0">
                <a:latin typeface="Arial" panose="020B0604020202020204" pitchFamily="34" charset="0"/>
                <a:cs typeface="Arial" panose="020B0604020202020204" pitchFamily="34" charset="0"/>
              </a:rPr>
              <a:t>Picnic</a:t>
            </a:r>
          </a:p>
          <a:p>
            <a:r>
              <a:rPr lang="en-US" sz="2800" dirty="0" smtClean="0">
                <a:latin typeface="Arial" panose="020B0604020202020204" pitchFamily="34" charset="0"/>
                <a:cs typeface="Arial" panose="020B0604020202020204" pitchFamily="34" charset="0"/>
              </a:rPr>
              <a:t>Awards and Recognition</a:t>
            </a:r>
            <a:endParaRPr lang="en-US" sz="2800" dirty="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741" y="5562562"/>
            <a:ext cx="1519259" cy="1280160"/>
          </a:xfrm>
          <a:prstGeom prst="rect">
            <a:avLst/>
          </a:prstGeom>
        </p:spPr>
      </p:pic>
    </p:spTree>
    <p:extLst>
      <p:ext uri="{BB962C8B-B14F-4D97-AF65-F5344CB8AC3E}">
        <p14:creationId xmlns:p14="http://schemas.microsoft.com/office/powerpoint/2010/main" val="1925652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sz="3600" b="1" dirty="0" smtClean="0">
                <a:solidFill>
                  <a:srgbClr val="0000FF"/>
                </a:solidFill>
              </a:rPr>
              <a:t>Suggested IEOM CHAPTER OFFICERS</a:t>
            </a:r>
            <a:endParaRPr lang="en-US" sz="3600" b="1" dirty="0">
              <a:solidFill>
                <a:srgbClr val="0000FF"/>
              </a:solidFill>
            </a:endParaRPr>
          </a:p>
        </p:txBody>
      </p:sp>
      <p:sp>
        <p:nvSpPr>
          <p:cNvPr id="3" name="Content Placeholder 2"/>
          <p:cNvSpPr>
            <a:spLocks noGrp="1"/>
          </p:cNvSpPr>
          <p:nvPr>
            <p:ph sz="quarter" idx="1"/>
            <p:custDataLst>
              <p:tags r:id="rId2"/>
            </p:custDataLst>
          </p:nvPr>
        </p:nvSpPr>
        <p:spPr>
          <a:xfrm>
            <a:off x="301752" y="1430404"/>
            <a:ext cx="8503920" cy="4572000"/>
          </a:xfrm>
        </p:spPr>
        <p:txBody>
          <a:bodyPr>
            <a:normAutofit lnSpcReduction="10000"/>
          </a:bodyPr>
          <a:lstStyle/>
          <a:p>
            <a:pPr>
              <a:spcBef>
                <a:spcPts val="0"/>
              </a:spcBef>
              <a:spcAft>
                <a:spcPts val="1200"/>
              </a:spcAft>
            </a:pPr>
            <a:r>
              <a:rPr lang="en-US" dirty="0" smtClean="0">
                <a:latin typeface="Arial" panose="020B0604020202020204" pitchFamily="34" charset="0"/>
                <a:cs typeface="Arial" panose="020B0604020202020204" pitchFamily="34" charset="0"/>
              </a:rPr>
              <a:t>President</a:t>
            </a:r>
          </a:p>
          <a:p>
            <a:pPr>
              <a:spcBef>
                <a:spcPts val="0"/>
              </a:spcBef>
              <a:spcAft>
                <a:spcPts val="1200"/>
              </a:spcAft>
            </a:pPr>
            <a:r>
              <a:rPr lang="en-US" dirty="0" smtClean="0">
                <a:latin typeface="Arial" panose="020B0604020202020204" pitchFamily="34" charset="0"/>
                <a:cs typeface="Arial" panose="020B0604020202020204" pitchFamily="34" charset="0"/>
              </a:rPr>
              <a:t>Vice President</a:t>
            </a:r>
          </a:p>
          <a:p>
            <a:pPr>
              <a:spcBef>
                <a:spcPts val="0"/>
              </a:spcBef>
              <a:spcAft>
                <a:spcPts val="1200"/>
              </a:spcAft>
            </a:pPr>
            <a:r>
              <a:rPr lang="en-US" dirty="0" smtClean="0">
                <a:latin typeface="Arial" panose="020B0604020202020204" pitchFamily="34" charset="0"/>
                <a:cs typeface="Arial" panose="020B0604020202020204" pitchFamily="34" charset="0"/>
              </a:rPr>
              <a:t>Director of Operations</a:t>
            </a:r>
          </a:p>
          <a:p>
            <a:pPr>
              <a:spcBef>
                <a:spcPts val="0"/>
              </a:spcBef>
              <a:spcAft>
                <a:spcPts val="1200"/>
              </a:spcAft>
            </a:pPr>
            <a:r>
              <a:rPr lang="en-US" dirty="0">
                <a:latin typeface="Arial" panose="020B0604020202020204" pitchFamily="34" charset="0"/>
                <a:cs typeface="Arial" panose="020B0604020202020204" pitchFamily="34" charset="0"/>
              </a:rPr>
              <a:t>Director of Communications</a:t>
            </a:r>
          </a:p>
          <a:p>
            <a:pPr>
              <a:spcBef>
                <a:spcPts val="0"/>
              </a:spcBef>
              <a:spcAft>
                <a:spcPts val="1200"/>
              </a:spcAft>
            </a:pPr>
            <a:r>
              <a:rPr lang="en-US" dirty="0" smtClean="0">
                <a:latin typeface="Arial" panose="020B0604020202020204" pitchFamily="34" charset="0"/>
                <a:cs typeface="Arial" panose="020B0604020202020204" pitchFamily="34" charset="0"/>
              </a:rPr>
              <a:t>Director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Finance</a:t>
            </a:r>
          </a:p>
          <a:p>
            <a:pPr>
              <a:spcBef>
                <a:spcPts val="0"/>
              </a:spcBef>
              <a:spcAft>
                <a:spcPts val="1200"/>
              </a:spcAft>
            </a:pPr>
            <a:r>
              <a:rPr lang="en-US" dirty="0">
                <a:latin typeface="Arial" panose="020B0604020202020204" pitchFamily="34" charset="0"/>
                <a:cs typeface="Arial" panose="020B0604020202020204" pitchFamily="34" charset="0"/>
              </a:rPr>
              <a:t>Director of </a:t>
            </a:r>
            <a:r>
              <a:rPr lang="en-US" dirty="0" smtClean="0">
                <a:latin typeface="Arial" panose="020B0604020202020204" pitchFamily="34" charset="0"/>
                <a:cs typeface="Arial" panose="020B0604020202020204" pitchFamily="34" charset="0"/>
              </a:rPr>
              <a:t>Membership</a:t>
            </a:r>
            <a:endParaRPr lang="en-US" dirty="0">
              <a:latin typeface="Arial" panose="020B0604020202020204" pitchFamily="34" charset="0"/>
              <a:cs typeface="Arial" panose="020B0604020202020204" pitchFamily="34" charset="0"/>
            </a:endParaRPr>
          </a:p>
          <a:p>
            <a:pPr>
              <a:spcBef>
                <a:spcPts val="0"/>
              </a:spcBef>
              <a:spcAft>
                <a:spcPts val="1200"/>
              </a:spcAft>
            </a:pPr>
            <a:r>
              <a:rPr lang="en-US" dirty="0" smtClean="0">
                <a:latin typeface="Arial" panose="020B0604020202020204" pitchFamily="34" charset="0"/>
                <a:cs typeface="Arial" panose="020B0604020202020204" pitchFamily="34" charset="0"/>
              </a:rPr>
              <a:t>Director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Programs</a:t>
            </a:r>
          </a:p>
          <a:p>
            <a:pPr>
              <a:spcBef>
                <a:spcPts val="0"/>
              </a:spcBef>
              <a:spcAft>
                <a:spcPts val="1200"/>
              </a:spcAft>
            </a:pPr>
            <a:r>
              <a:rPr lang="en-US" dirty="0" smtClean="0">
                <a:latin typeface="Arial" panose="020B0604020202020204" pitchFamily="34" charset="0"/>
                <a:cs typeface="Arial" panose="020B0604020202020204" pitchFamily="34" charset="0"/>
              </a:rPr>
              <a:t>Director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Webmaster / Social Media</a:t>
            </a:r>
          </a:p>
          <a:p>
            <a:endParaRPr lang="en-US" b="1" dirty="0" smtClean="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741" y="5562562"/>
            <a:ext cx="1519259" cy="1280160"/>
          </a:xfrm>
          <a:prstGeom prst="rect">
            <a:avLst/>
          </a:prstGeom>
        </p:spPr>
      </p:pic>
    </p:spTree>
    <p:extLst>
      <p:ext uri="{BB962C8B-B14F-4D97-AF65-F5344CB8AC3E}">
        <p14:creationId xmlns:p14="http://schemas.microsoft.com/office/powerpoint/2010/main" val="377049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5414" y="218886"/>
            <a:ext cx="9143999" cy="758952"/>
          </a:xfrm>
        </p:spPr>
        <p:txBody>
          <a:bodyPr>
            <a:normAutofit/>
          </a:bodyPr>
          <a:lstStyle/>
          <a:p>
            <a:r>
              <a:rPr lang="en-US" sz="4000" b="1" dirty="0">
                <a:solidFill>
                  <a:schemeClr val="tx1"/>
                </a:solidFill>
              </a:rPr>
              <a:t>THANK YOU</a:t>
            </a:r>
            <a:endParaRPr lang="en-US" sz="4000" b="1" dirty="0"/>
          </a:p>
        </p:txBody>
      </p:sp>
      <p:sp>
        <p:nvSpPr>
          <p:cNvPr id="3" name="TextBox 2"/>
          <p:cNvSpPr txBox="1"/>
          <p:nvPr>
            <p:custDataLst>
              <p:tags r:id="rId2"/>
            </p:custDataLst>
          </p:nvPr>
        </p:nvSpPr>
        <p:spPr>
          <a:xfrm>
            <a:off x="-2872592" y="3734739"/>
            <a:ext cx="8849599" cy="769441"/>
          </a:xfrm>
          <a:prstGeom prst="rect">
            <a:avLst/>
          </a:prstGeom>
          <a:noFill/>
        </p:spPr>
        <p:txBody>
          <a:bodyPr wrap="square" rtlCol="0">
            <a:spAutoFit/>
          </a:bodyPr>
          <a:lstStyle/>
          <a:p>
            <a:pPr algn="ctr"/>
            <a:r>
              <a:rPr lang="en-US" sz="4400" b="1" dirty="0" smtClean="0">
                <a:solidFill>
                  <a:srgbClr val="FF0000"/>
                </a:solidFill>
              </a:rPr>
              <a:t>  </a:t>
            </a:r>
            <a:endParaRPr lang="en-US" sz="4400" b="1" dirty="0">
              <a:solidFill>
                <a:srgbClr val="FF0000"/>
              </a:solidFill>
            </a:endParaRPr>
          </a:p>
        </p:txBody>
      </p:sp>
      <p:sp>
        <p:nvSpPr>
          <p:cNvPr id="4" name="Rectangle 1"/>
          <p:cNvSpPr>
            <a:spLocks noChangeArrowheads="1"/>
          </p:cNvSpPr>
          <p:nvPr>
            <p:custDataLst>
              <p:tags r:id="rId3"/>
            </p:custDataLst>
          </p:nvPr>
        </p:nvSpPr>
        <p:spPr bwMode="auto">
          <a:xfrm>
            <a:off x="-75415" y="1558775"/>
            <a:ext cx="9144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7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dirty="0" smtClean="0">
                <a:solidFill>
                  <a:srgbClr val="0000FF"/>
                </a:solidFill>
                <a:latin typeface="Arial" panose="020B0604020202020204" pitchFamily="34" charset="0"/>
                <a:cs typeface="Arial" panose="020B0604020202020204" pitchFamily="34" charset="0"/>
              </a:rPr>
              <a:t>Contact</a:t>
            </a:r>
            <a:br>
              <a:rPr lang="en-US" altLang="en-US" sz="3200" dirty="0" smtClean="0">
                <a:solidFill>
                  <a:srgbClr val="0000FF"/>
                </a:solidFill>
                <a:latin typeface="Arial" panose="020B0604020202020204" pitchFamily="34" charset="0"/>
                <a:cs typeface="Arial" panose="020B0604020202020204" pitchFamily="34" charset="0"/>
              </a:rPr>
            </a:br>
            <a:r>
              <a:rPr lang="en-US" altLang="en-US" sz="3200" dirty="0" smtClean="0">
                <a:latin typeface="Arial" panose="020B0604020202020204" pitchFamily="34" charset="0"/>
                <a:cs typeface="Arial" panose="020B0604020202020204" pitchFamily="34" charset="0"/>
              </a:rPr>
              <a:t>Professor Don Reimer</a:t>
            </a:r>
            <a:br>
              <a:rPr lang="en-US" altLang="en-US" sz="3200" dirty="0" smtClean="0">
                <a:latin typeface="Arial" panose="020B0604020202020204" pitchFamily="34" charset="0"/>
                <a:cs typeface="Arial" panose="020B0604020202020204" pitchFamily="34" charset="0"/>
              </a:rPr>
            </a:br>
            <a:r>
              <a:rPr lang="en-US" altLang="en-US" sz="3200" dirty="0" smtClean="0">
                <a:latin typeface="Arial" panose="020B0604020202020204" pitchFamily="34" charset="0"/>
                <a:cs typeface="Arial" panose="020B0604020202020204" pitchFamily="34" charset="0"/>
              </a:rPr>
              <a:t>Director of Chapter Development</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dirty="0" smtClean="0">
                <a:solidFill>
                  <a:srgbClr val="0000FF"/>
                </a:solidFill>
                <a:latin typeface="Arial" panose="020B0604020202020204" pitchFamily="34" charset="0"/>
                <a:cs typeface="Arial" panose="020B0604020202020204" pitchFamily="34" charset="0"/>
              </a:rPr>
              <a:t>Email: </a:t>
            </a:r>
            <a:r>
              <a:rPr lang="en-US" altLang="en-US" sz="3200" u="sng" dirty="0" smtClean="0">
                <a:solidFill>
                  <a:srgbClr val="C00000"/>
                </a:solidFill>
                <a:latin typeface="Arial" panose="020B0604020202020204" pitchFamily="34" charset="0"/>
                <a:cs typeface="Arial" panose="020B0604020202020204" pitchFamily="34" charset="0"/>
                <a:hlinkClick r:id="rId5"/>
              </a:rPr>
              <a:t>info@ieomsociety.org</a:t>
            </a:r>
            <a:r>
              <a:rPr lang="en-US" altLang="en-US" sz="3200" u="sng" dirty="0" smtClean="0">
                <a:solidFill>
                  <a:srgbClr val="C00000"/>
                </a:solidFill>
                <a:latin typeface="Arial" panose="020B0604020202020204" pitchFamily="34" charset="0"/>
                <a:cs typeface="Arial" panose="020B0604020202020204" pitchFamily="34" charset="0"/>
              </a:rPr>
              <a:t> </a:t>
            </a:r>
            <a:endParaRPr kumimoji="0" lang="en-US" altLang="en-US" sz="3200" b="0" i="0" u="none" strike="noStrike" cap="none" normalizeH="0" baseline="0" dirty="0" smtClean="0">
              <a:ln>
                <a:noFill/>
              </a:ln>
              <a:solidFill>
                <a:srgbClr val="C00000"/>
              </a:solidFill>
              <a:effectLst/>
              <a:latin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03601"/>
            <a:ext cx="9144000" cy="2803881"/>
          </a:xfrm>
          <a:prstGeom prst="rect">
            <a:avLst/>
          </a:prstGeom>
        </p:spPr>
      </p:pic>
    </p:spTree>
    <p:extLst>
      <p:ext uri="{BB962C8B-B14F-4D97-AF65-F5344CB8AC3E}">
        <p14:creationId xmlns:p14="http://schemas.microsoft.com/office/powerpoint/2010/main" val="2470970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a:solidFill>
                  <a:srgbClr val="0000FF"/>
                </a:solidFill>
              </a:rPr>
              <a:t>IEOM Global Council</a:t>
            </a:r>
          </a:p>
        </p:txBody>
      </p:sp>
      <p:sp>
        <p:nvSpPr>
          <p:cNvPr id="3" name="Content Placeholder 2"/>
          <p:cNvSpPr>
            <a:spLocks noGrp="1"/>
          </p:cNvSpPr>
          <p:nvPr>
            <p:ph sz="quarter" idx="1"/>
            <p:custDataLst>
              <p:tags r:id="rId2"/>
            </p:custDataLst>
          </p:nvPr>
        </p:nvSpPr>
        <p:spPr>
          <a:xfrm>
            <a:off x="301752" y="1366887"/>
            <a:ext cx="8503920" cy="5024485"/>
          </a:xfrm>
        </p:spPr>
        <p:txBody>
          <a:bodyPr>
            <a:noAutofit/>
          </a:bodyPr>
          <a:lstStyle/>
          <a:p>
            <a:pPr marL="0" indent="0">
              <a:spcBef>
                <a:spcPts val="600"/>
              </a:spcBef>
              <a:buNone/>
            </a:pPr>
            <a:r>
              <a:rPr lang="en-US" sz="1600" b="1" dirty="0" smtClean="0">
                <a:solidFill>
                  <a:srgbClr val="FF0000"/>
                </a:solidFill>
                <a:latin typeface="Arial" panose="020B0604020202020204" pitchFamily="34" charset="0"/>
                <a:cs typeface="Arial" panose="020B0604020202020204" pitchFamily="34" charset="0"/>
              </a:rPr>
              <a:t>Regional Council Members </a:t>
            </a:r>
            <a:endParaRPr lang="en-US" sz="1600" b="1" dirty="0">
              <a:solidFill>
                <a:srgbClr val="FF0000"/>
              </a:solidFill>
              <a:latin typeface="Arial" panose="020B0604020202020204" pitchFamily="34" charset="0"/>
              <a:cs typeface="Arial" panose="020B0604020202020204" pitchFamily="34" charset="0"/>
            </a:endParaRPr>
          </a:p>
          <a:p>
            <a:pPr marL="0" indent="0">
              <a:spcBef>
                <a:spcPts val="600"/>
              </a:spcBef>
              <a:buNone/>
            </a:pPr>
            <a:r>
              <a:rPr lang="en-US" sz="1400" b="1" dirty="0" smtClean="0">
                <a:solidFill>
                  <a:srgbClr val="0000FF"/>
                </a:solidFill>
                <a:latin typeface="Arial" panose="020B0604020202020204" pitchFamily="34" charset="0"/>
                <a:cs typeface="Arial" panose="020B0604020202020204" pitchFamily="34" charset="0"/>
              </a:rPr>
              <a:t>Asia</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Dr. Abdul Talib Bon, </a:t>
            </a:r>
            <a:r>
              <a:rPr lang="en-US" sz="1400" dirty="0" err="1">
                <a:latin typeface="Arial" panose="020B0604020202020204" pitchFamily="34" charset="0"/>
                <a:cs typeface="Arial" panose="020B0604020202020204" pitchFamily="34" charset="0"/>
              </a:rPr>
              <a:t>Universiti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Tun</a:t>
            </a:r>
            <a:r>
              <a:rPr lang="en-US" sz="1400" dirty="0">
                <a:latin typeface="Arial" panose="020B0604020202020204" pitchFamily="34" charset="0"/>
                <a:cs typeface="Arial" panose="020B0604020202020204" pitchFamily="34" charset="0"/>
              </a:rPr>
              <a:t> Hussein Onn Malaysia </a:t>
            </a: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rgbClr val="0000FF"/>
                </a:solidFill>
                <a:latin typeface="Arial" panose="020B0604020202020204" pitchFamily="34" charset="0"/>
                <a:cs typeface="Arial" panose="020B0604020202020204" pitchFamily="34" charset="0"/>
              </a:rPr>
              <a:t>Africa </a:t>
            </a:r>
            <a:r>
              <a:rPr lang="en-US" sz="1400" b="1" dirty="0">
                <a:latin typeface="Arial" panose="020B0604020202020204" pitchFamily="34" charset="0"/>
                <a:cs typeface="Arial" panose="020B0604020202020204" pitchFamily="34" charset="0"/>
              </a:rPr>
              <a:t>- Dr. Charles Mbohwa</a:t>
            </a:r>
            <a:r>
              <a:rPr lang="en-US" sz="1400" dirty="0">
                <a:latin typeface="Arial" panose="020B0604020202020204" pitchFamily="34" charset="0"/>
                <a:cs typeface="Arial" panose="020B0604020202020204" pitchFamily="34" charset="0"/>
              </a:rPr>
              <a:t>, University of Johannesburg, South </a:t>
            </a:r>
            <a:r>
              <a:rPr lang="en-US" sz="1400" dirty="0" smtClean="0">
                <a:latin typeface="Arial" panose="020B0604020202020204" pitchFamily="34" charset="0"/>
                <a:cs typeface="Arial" panose="020B0604020202020204" pitchFamily="34" charset="0"/>
              </a:rPr>
              <a:t>Africa</a:t>
            </a:r>
          </a:p>
          <a:p>
            <a:pPr marL="0" indent="0">
              <a:spcBef>
                <a:spcPts val="600"/>
              </a:spcBef>
              <a:buNone/>
            </a:pPr>
            <a:r>
              <a:rPr lang="en-US" sz="1400" b="1" dirty="0" smtClean="0">
                <a:solidFill>
                  <a:srgbClr val="0000FF"/>
                </a:solidFill>
                <a:latin typeface="Arial" panose="020B0604020202020204" pitchFamily="34" charset="0"/>
                <a:cs typeface="Arial" panose="020B0604020202020204" pitchFamily="34" charset="0"/>
              </a:rPr>
              <a:t>Caribbean </a:t>
            </a:r>
            <a:r>
              <a:rPr lang="en-US" sz="1400" b="1" dirty="0">
                <a:solidFill>
                  <a:srgbClr val="0000FF"/>
                </a:solidFill>
                <a:latin typeface="Arial" panose="020B0604020202020204" pitchFamily="34" charset="0"/>
                <a:cs typeface="Arial" panose="020B0604020202020204" pitchFamily="34" charset="0"/>
              </a:rPr>
              <a:t>and Central America </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Dr. Eldon Caldwell</a:t>
            </a:r>
            <a:r>
              <a:rPr lang="en-US" sz="1400" dirty="0">
                <a:latin typeface="Arial" panose="020B0604020202020204" pitchFamily="34" charset="0"/>
                <a:cs typeface="Arial" panose="020B0604020202020204" pitchFamily="34" charset="0"/>
              </a:rPr>
              <a:t>, University of Costa Rica </a:t>
            </a: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rgbClr val="0000FF"/>
                </a:solidFill>
                <a:latin typeface="Arial" panose="020B0604020202020204" pitchFamily="34" charset="0"/>
                <a:cs typeface="Arial" panose="020B0604020202020204" pitchFamily="34" charset="0"/>
              </a:rPr>
              <a:t>Europe</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Dr. Jose Arturo Garza-Reyes </a:t>
            </a:r>
            <a:r>
              <a:rPr lang="en-US" sz="1400" dirty="0">
                <a:latin typeface="Arial" panose="020B0604020202020204" pitchFamily="34" charset="0"/>
                <a:cs typeface="Arial" panose="020B0604020202020204" pitchFamily="34" charset="0"/>
              </a:rPr>
              <a:t>- University of Derby, UK </a:t>
            </a: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rgbClr val="0000FF"/>
                </a:solidFill>
                <a:latin typeface="Arial" panose="020B0604020202020204" pitchFamily="34" charset="0"/>
                <a:cs typeface="Arial" panose="020B0604020202020204" pitchFamily="34" charset="0"/>
              </a:rPr>
              <a:t>Middle </a:t>
            </a:r>
            <a:r>
              <a:rPr lang="en-US" sz="1400" b="1" dirty="0">
                <a:solidFill>
                  <a:srgbClr val="0000FF"/>
                </a:solidFill>
                <a:latin typeface="Arial" panose="020B0604020202020204" pitchFamily="34" charset="0"/>
                <a:cs typeface="Arial" panose="020B0604020202020204" pitchFamily="34" charset="0"/>
              </a:rPr>
              <a:t>East </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Dr. Umar Al-Turki,</a:t>
            </a:r>
            <a:r>
              <a:rPr lang="en-US" sz="1400" dirty="0">
                <a:latin typeface="Arial" panose="020B0604020202020204" pitchFamily="34" charset="0"/>
                <a:cs typeface="Arial" panose="020B0604020202020204" pitchFamily="34" charset="0"/>
              </a:rPr>
              <a:t> King Fahd University of Petroleum and Minerals, Saudi Arabia </a:t>
            </a: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rgbClr val="0000FF"/>
                </a:solidFill>
                <a:latin typeface="Arial" panose="020B0604020202020204" pitchFamily="34" charset="0"/>
                <a:cs typeface="Arial" panose="020B0604020202020204" pitchFamily="34" charset="0"/>
              </a:rPr>
              <a:t>North </a:t>
            </a:r>
            <a:r>
              <a:rPr lang="en-US" sz="1400" b="1" dirty="0">
                <a:solidFill>
                  <a:srgbClr val="0000FF"/>
                </a:solidFill>
                <a:latin typeface="Arial" panose="020B0604020202020204" pitchFamily="34" charset="0"/>
                <a:cs typeface="Arial" panose="020B0604020202020204" pitchFamily="34" charset="0"/>
              </a:rPr>
              <a:t>America </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Dr. Eui H. Park</a:t>
            </a:r>
            <a:r>
              <a:rPr lang="en-US" sz="1400" dirty="0">
                <a:latin typeface="Arial" panose="020B0604020202020204" pitchFamily="34" charset="0"/>
                <a:cs typeface="Arial" panose="020B0604020202020204" pitchFamily="34" charset="0"/>
              </a:rPr>
              <a:t>, North Carolina A&amp;T State University, </a:t>
            </a:r>
            <a:r>
              <a:rPr lang="en-US" sz="1400" dirty="0" smtClean="0">
                <a:latin typeface="Arial" panose="020B0604020202020204" pitchFamily="34" charset="0"/>
                <a:cs typeface="Arial" panose="020B0604020202020204" pitchFamily="34" charset="0"/>
              </a:rPr>
              <a:t>USA</a:t>
            </a:r>
          </a:p>
          <a:p>
            <a:pPr marL="0" indent="0">
              <a:spcBef>
                <a:spcPts val="600"/>
              </a:spcBef>
              <a:buNone/>
            </a:pPr>
            <a:r>
              <a:rPr lang="en-US" sz="1400" b="1" dirty="0">
                <a:solidFill>
                  <a:srgbClr val="0000FF"/>
                </a:solidFill>
                <a:latin typeface="Arial" panose="020B0604020202020204" pitchFamily="34" charset="0"/>
                <a:cs typeface="Arial" panose="020B0604020202020204" pitchFamily="34" charset="0"/>
              </a:rPr>
              <a:t>South America </a:t>
            </a:r>
            <a:r>
              <a:rPr lang="en-US" sz="1400" dirty="0">
                <a:latin typeface="Arial" panose="020B0604020202020204" pitchFamily="34" charset="0"/>
                <a:cs typeface="Arial" panose="020B0604020202020204" pitchFamily="34" charset="0"/>
              </a:rPr>
              <a:t>– </a:t>
            </a:r>
            <a:endParaRPr lang="en-US" sz="1400" i="1" dirty="0">
              <a:latin typeface="Arial" panose="020B0604020202020204" pitchFamily="34" charset="0"/>
              <a:cs typeface="Arial" panose="020B0604020202020204" pitchFamily="34" charset="0"/>
            </a:endParaRPr>
          </a:p>
          <a:p>
            <a:pPr marL="0" indent="0">
              <a:spcBef>
                <a:spcPts val="600"/>
              </a:spcBef>
              <a:buNone/>
            </a:pPr>
            <a:endParaRPr lang="en-US" sz="1400" b="1" dirty="0" smtClean="0">
              <a:latin typeface="Arial" panose="020B0604020202020204" pitchFamily="34" charset="0"/>
              <a:cs typeface="Arial" panose="020B0604020202020204" pitchFamily="34" charset="0"/>
            </a:endParaRPr>
          </a:p>
          <a:p>
            <a:pPr marL="0" indent="0">
              <a:spcBef>
                <a:spcPts val="600"/>
              </a:spcBef>
              <a:buNone/>
            </a:pPr>
            <a:r>
              <a:rPr lang="en-US" sz="1600" b="1" dirty="0" smtClean="0">
                <a:solidFill>
                  <a:srgbClr val="FF0000"/>
                </a:solidFill>
                <a:latin typeface="Arial" panose="020B0604020202020204" pitchFamily="34" charset="0"/>
                <a:cs typeface="Arial" panose="020B0604020202020204" pitchFamily="34" charset="0"/>
              </a:rPr>
              <a:t>At Large Members</a:t>
            </a:r>
            <a:endParaRPr lang="en-US" sz="1600" b="1" dirty="0">
              <a:solidFill>
                <a:srgbClr val="FF0000"/>
              </a:solidFill>
              <a:latin typeface="Arial" panose="020B0604020202020204" pitchFamily="34" charset="0"/>
              <a:cs typeface="Arial" panose="020B0604020202020204" pitchFamily="34" charset="0"/>
            </a:endParaRPr>
          </a:p>
          <a:p>
            <a:pPr marL="0" indent="0">
              <a:spcBef>
                <a:spcPts val="600"/>
              </a:spcBef>
              <a:buNone/>
            </a:pPr>
            <a:r>
              <a:rPr lang="en-US" sz="1400" b="1" dirty="0">
                <a:latin typeface="Arial" panose="020B0604020202020204" pitchFamily="34" charset="0"/>
                <a:cs typeface="Arial" panose="020B0604020202020204" pitchFamily="34" charset="0"/>
              </a:rPr>
              <a:t>Dr. Ilham Kissani</a:t>
            </a:r>
            <a:r>
              <a:rPr lang="en-US" sz="1400" dirty="0">
                <a:latin typeface="Arial" panose="020B0604020202020204" pitchFamily="34" charset="0"/>
                <a:cs typeface="Arial" panose="020B0604020202020204" pitchFamily="34" charset="0"/>
              </a:rPr>
              <a:t>, Al </a:t>
            </a:r>
            <a:r>
              <a:rPr lang="en-US" sz="1400" dirty="0" err="1">
                <a:latin typeface="Arial" panose="020B0604020202020204" pitchFamily="34" charset="0"/>
                <a:cs typeface="Arial" panose="020B0604020202020204" pitchFamily="34" charset="0"/>
              </a:rPr>
              <a:t>Akhawayn</a:t>
            </a:r>
            <a:r>
              <a:rPr lang="en-US" sz="1400" dirty="0">
                <a:latin typeface="Arial" panose="020B0604020202020204" pitchFamily="34" charset="0"/>
                <a:cs typeface="Arial" panose="020B0604020202020204" pitchFamily="34" charset="0"/>
              </a:rPr>
              <a:t> University, </a:t>
            </a:r>
            <a:r>
              <a:rPr lang="en-US" sz="1400" dirty="0" err="1">
                <a:latin typeface="Arial" panose="020B0604020202020204" pitchFamily="34" charset="0"/>
                <a:cs typeface="Arial" panose="020B0604020202020204" pitchFamily="34" charset="0"/>
              </a:rPr>
              <a:t>Ifrane</a:t>
            </a:r>
            <a:r>
              <a:rPr lang="en-US" sz="1400" dirty="0">
                <a:latin typeface="Arial" panose="020B0604020202020204" pitchFamily="34" charset="0"/>
                <a:cs typeface="Arial" panose="020B0604020202020204" pitchFamily="34" charset="0"/>
              </a:rPr>
              <a:t>, Morocco</a:t>
            </a:r>
          </a:p>
          <a:p>
            <a:pPr marL="0" indent="0">
              <a:spcBef>
                <a:spcPts val="600"/>
              </a:spcBef>
              <a:buNone/>
            </a:pPr>
            <a:r>
              <a:rPr lang="en-US" sz="1400" b="1" i="1" dirty="0">
                <a:latin typeface="Arial" panose="020B0604020202020204" pitchFamily="34" charset="0"/>
                <a:cs typeface="Arial" panose="020B0604020202020204" pitchFamily="34" charset="0"/>
              </a:rPr>
              <a:t>Dr. </a:t>
            </a:r>
            <a:r>
              <a:rPr lang="en-US" sz="1400" b="1" i="1" dirty="0" smtClean="0">
                <a:latin typeface="Arial" panose="020B0604020202020204" pitchFamily="34" charset="0"/>
                <a:cs typeface="Arial" panose="020B0604020202020204" pitchFamily="34" charset="0"/>
              </a:rPr>
              <a:t>Abu Masud, </a:t>
            </a:r>
            <a:r>
              <a:rPr lang="en-US" sz="1400" i="1" dirty="0" smtClean="0">
                <a:latin typeface="Arial" panose="020B0604020202020204" pitchFamily="34" charset="0"/>
                <a:cs typeface="Arial" panose="020B0604020202020204" pitchFamily="34" charset="0"/>
              </a:rPr>
              <a:t>Wichita State University, Kansas, USA</a:t>
            </a:r>
            <a:endParaRPr lang="en-US" sz="1400" i="1" dirty="0">
              <a:latin typeface="Arial" panose="020B0604020202020204" pitchFamily="34" charset="0"/>
              <a:cs typeface="Arial" panose="020B0604020202020204" pitchFamily="34" charset="0"/>
            </a:endParaRPr>
          </a:p>
          <a:p>
            <a:pPr marL="0" indent="0">
              <a:spcBef>
                <a:spcPts val="600"/>
              </a:spcBef>
              <a:buNone/>
            </a:pPr>
            <a:r>
              <a:rPr lang="en-US" sz="1400" b="1" dirty="0" smtClean="0">
                <a:latin typeface="Arial" panose="020B0604020202020204" pitchFamily="34" charset="0"/>
                <a:cs typeface="Arial" panose="020B0604020202020204" pitchFamily="34" charset="0"/>
              </a:rPr>
              <a:t>Dr</a:t>
            </a:r>
            <a:r>
              <a:rPr lang="en-US" sz="1400" b="1" dirty="0">
                <a:latin typeface="Arial" panose="020B0604020202020204" pitchFamily="34" charset="0"/>
                <a:cs typeface="Arial" panose="020B0604020202020204" pitchFamily="34" charset="0"/>
              </a:rPr>
              <a:t>. Bernardo Villarreal</a:t>
            </a:r>
            <a:r>
              <a:rPr lang="en-US" sz="1400" dirty="0">
                <a:latin typeface="Arial" panose="020B0604020202020204" pitchFamily="34" charset="0"/>
                <a:cs typeface="Arial" panose="020B0604020202020204" pitchFamily="34" charset="0"/>
              </a:rPr>
              <a:t>, Universidad de Monterrey, Mexico </a:t>
            </a:r>
            <a:endParaRPr lang="en-US" sz="1400" dirty="0" smtClean="0">
              <a:latin typeface="Arial" panose="020B0604020202020204" pitchFamily="34" charset="0"/>
              <a:cs typeface="Arial" panose="020B0604020202020204" pitchFamily="34" charset="0"/>
            </a:endParaRPr>
          </a:p>
          <a:p>
            <a:pPr marL="0" indent="0">
              <a:spcBef>
                <a:spcPts val="600"/>
              </a:spcBef>
              <a:buNone/>
            </a:pPr>
            <a:endParaRPr lang="en-US" sz="1400" dirty="0" smtClean="0">
              <a:latin typeface="Arial" panose="020B0604020202020204" pitchFamily="34" charset="0"/>
              <a:cs typeface="Arial" panose="020B0604020202020204" pitchFamily="34" charset="0"/>
            </a:endParaRPr>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
        <p:nvSpPr>
          <p:cNvPr id="6" name="Rectangle 5"/>
          <p:cNvSpPr/>
          <p:nvPr/>
        </p:nvSpPr>
        <p:spPr>
          <a:xfrm>
            <a:off x="265176" y="5136684"/>
            <a:ext cx="8793983" cy="1169551"/>
          </a:xfrm>
          <a:prstGeom prst="rect">
            <a:avLst/>
          </a:prstGeom>
        </p:spPr>
        <p:txBody>
          <a:bodyPr wrap="square">
            <a:spAutoFit/>
          </a:bodyPr>
          <a:lstStyle/>
          <a:p>
            <a:endParaRPr lang="en-US" sz="1400" b="1" dirty="0">
              <a:latin typeface="Arial" panose="020B0604020202020204" pitchFamily="34" charset="0"/>
              <a:cs typeface="Arial" panose="020B0604020202020204" pitchFamily="34" charset="0"/>
            </a:endParaRPr>
          </a:p>
          <a:p>
            <a:r>
              <a:rPr lang="en-US" sz="1400" b="1" dirty="0" smtClean="0">
                <a:solidFill>
                  <a:srgbClr val="FF0000"/>
                </a:solidFill>
                <a:latin typeface="Arial" panose="020B0604020202020204" pitchFamily="34" charset="0"/>
                <a:cs typeface="Arial" panose="020B0604020202020204" pitchFamily="34" charset="0"/>
              </a:rPr>
              <a:t>Executive Leadership </a:t>
            </a:r>
          </a:p>
          <a:p>
            <a:r>
              <a:rPr lang="en-US" sz="1400" dirty="0" smtClean="0">
                <a:latin typeface="Arial" panose="020B0604020202020204" pitchFamily="34" charset="0"/>
                <a:cs typeface="Arial" panose="020B0604020202020204" pitchFamily="34" charset="0"/>
              </a:rPr>
              <a:t>Dr</a:t>
            </a:r>
            <a:r>
              <a:rPr lang="en-US" sz="1400" dirty="0">
                <a:latin typeface="Arial" panose="020B0604020202020204" pitchFamily="34" charset="0"/>
                <a:cs typeface="Arial" panose="020B0604020202020204" pitchFamily="34" charset="0"/>
              </a:rPr>
              <a:t>. Ahad Ali – Executive </a:t>
            </a:r>
            <a:r>
              <a:rPr lang="en-US" sz="1400" dirty="0" smtClean="0">
                <a:latin typeface="Arial" panose="020B0604020202020204" pitchFamily="34" charset="0"/>
                <a:cs typeface="Arial" panose="020B0604020202020204" pitchFamily="34" charset="0"/>
              </a:rPr>
              <a:t>Director						</a:t>
            </a:r>
          </a:p>
          <a:p>
            <a:r>
              <a:rPr lang="en-US" sz="1400" dirty="0" smtClean="0">
                <a:latin typeface="Arial" panose="020B0604020202020204" pitchFamily="34" charset="0"/>
                <a:cs typeface="Arial" panose="020B0604020202020204" pitchFamily="34" charset="0"/>
              </a:rPr>
              <a:t>Professor </a:t>
            </a:r>
            <a:r>
              <a:rPr lang="en-US" sz="1400" dirty="0">
                <a:latin typeface="Arial" panose="020B0604020202020204" pitchFamily="34" charset="0"/>
                <a:cs typeface="Arial" panose="020B0604020202020204" pitchFamily="34" charset="0"/>
              </a:rPr>
              <a:t>Don Reimer – Director of Chapter </a:t>
            </a:r>
            <a:r>
              <a:rPr lang="en-US" sz="1400" dirty="0" smtClean="0">
                <a:latin typeface="Arial" panose="020B0604020202020204" pitchFamily="34" charset="0"/>
                <a:cs typeface="Arial" panose="020B0604020202020204" pitchFamily="34" charset="0"/>
              </a:rPr>
              <a:t>Development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Dr. Mohammed Khadem – Program </a:t>
            </a:r>
            <a:r>
              <a:rPr lang="en-US" sz="1400" dirty="0" smtClean="0">
                <a:latin typeface="Arial" panose="020B0604020202020204" pitchFamily="34" charset="0"/>
                <a:cs typeface="Arial" panose="020B0604020202020204" pitchFamily="34" charset="0"/>
              </a:rPr>
              <a:t>Director				</a:t>
            </a:r>
            <a:endParaRPr lang="en-US" sz="1400" dirty="0">
              <a:latin typeface="Arial" panose="020B0604020202020204" pitchFamily="34" charset="0"/>
              <a:cs typeface="Arial" panose="020B0604020202020204" pitchFamily="34" charset="0"/>
            </a:endParaRPr>
          </a:p>
        </p:txBody>
      </p:sp>
      <p:sp>
        <p:nvSpPr>
          <p:cNvPr id="9" name="Rectangle 8"/>
          <p:cNvSpPr/>
          <p:nvPr/>
        </p:nvSpPr>
        <p:spPr>
          <a:xfrm>
            <a:off x="5508051" y="4143350"/>
            <a:ext cx="2965225" cy="523220"/>
          </a:xfrm>
          <a:prstGeom prst="rect">
            <a:avLst/>
          </a:prstGeom>
        </p:spPr>
        <p:txBody>
          <a:bodyPr wrap="square">
            <a:spAutoFit/>
          </a:bodyPr>
          <a:lstStyle/>
          <a:p>
            <a:r>
              <a:rPr lang="en-US" sz="1400" b="1" dirty="0" smtClean="0">
                <a:solidFill>
                  <a:srgbClr val="FF0000"/>
                </a:solidFill>
                <a:latin typeface="Arial" panose="020B0604020202020204" pitchFamily="34" charset="0"/>
                <a:cs typeface="Arial" panose="020B0604020202020204" pitchFamily="34" charset="0"/>
              </a:rPr>
              <a:t>Advisors</a:t>
            </a:r>
            <a:r>
              <a:rPr lang="en-US" sz="1400" b="1" dirty="0">
                <a:solidFill>
                  <a:srgbClr val="FF0000"/>
                </a:solidFill>
                <a:latin typeface="Arial" panose="020B0604020202020204" pitchFamily="34" charset="0"/>
                <a:cs typeface="Arial" panose="020B0604020202020204" pitchFamily="34" charset="0"/>
              </a:rPr>
              <a:t>:</a:t>
            </a:r>
          </a:p>
          <a:p>
            <a:r>
              <a:rPr lang="en-US" sz="1400" dirty="0" smtClean="0">
                <a:latin typeface="Arial" panose="020B0604020202020204" pitchFamily="34" charset="0"/>
                <a:cs typeface="Arial" panose="020B0604020202020204" pitchFamily="34" charset="0"/>
              </a:rPr>
              <a:t>• Dr. Hamid Parsaei, Texas A&amp;M</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56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r"/>
            <a:r>
              <a:rPr lang="en-US" sz="4000" b="1" dirty="0" smtClean="0">
                <a:solidFill>
                  <a:srgbClr val="0000FF"/>
                </a:solidFill>
              </a:rPr>
              <a:t>Conferences</a:t>
            </a:r>
            <a:endParaRPr lang="en-US" sz="4000" b="1" dirty="0">
              <a:solidFill>
                <a:srgbClr val="0000FF"/>
              </a:solidFill>
            </a:endParaRPr>
          </a:p>
        </p:txBody>
      </p:sp>
      <p:sp>
        <p:nvSpPr>
          <p:cNvPr id="4" name="TextBox 3"/>
          <p:cNvSpPr txBox="1"/>
          <p:nvPr>
            <p:custDataLst>
              <p:tags r:id="rId2"/>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
        <p:nvSpPr>
          <p:cNvPr id="6" name="Content Placeholder 2"/>
          <p:cNvSpPr txBox="1">
            <a:spLocks/>
          </p:cNvSpPr>
          <p:nvPr>
            <p:custDataLst>
              <p:tags r:id="rId3"/>
            </p:custDataLst>
          </p:nvPr>
        </p:nvSpPr>
        <p:spPr>
          <a:xfrm>
            <a:off x="181560" y="1519287"/>
            <a:ext cx="5371613" cy="5024485"/>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defTabSz="914400">
              <a:buNone/>
            </a:pPr>
            <a:r>
              <a:rPr lang="en-US" sz="2400" b="1" dirty="0" smtClean="0"/>
              <a:t>International Conference</a:t>
            </a:r>
            <a:endParaRPr lang="en-US" sz="2400" dirty="0"/>
          </a:p>
          <a:p>
            <a:pPr defTabSz="914400"/>
            <a:r>
              <a:rPr lang="en-US" sz="2400" b="1" dirty="0" smtClean="0">
                <a:solidFill>
                  <a:srgbClr val="00B050"/>
                </a:solidFill>
              </a:rPr>
              <a:t>2010 – Dhaka</a:t>
            </a:r>
          </a:p>
          <a:p>
            <a:pPr defTabSz="914400"/>
            <a:r>
              <a:rPr lang="en-US" sz="2400" b="1" dirty="0" smtClean="0">
                <a:solidFill>
                  <a:srgbClr val="00B050"/>
                </a:solidFill>
              </a:rPr>
              <a:t>2011 – Kuala Lumpur</a:t>
            </a:r>
          </a:p>
          <a:p>
            <a:pPr defTabSz="914400"/>
            <a:r>
              <a:rPr lang="en-US" sz="2400" b="1" dirty="0" smtClean="0">
                <a:solidFill>
                  <a:srgbClr val="00B050"/>
                </a:solidFill>
              </a:rPr>
              <a:t>2012 – Istanbul</a:t>
            </a:r>
          </a:p>
          <a:p>
            <a:pPr defTabSz="914400"/>
            <a:r>
              <a:rPr lang="en-US" sz="2400" b="1" dirty="0" smtClean="0">
                <a:solidFill>
                  <a:srgbClr val="00B050"/>
                </a:solidFill>
              </a:rPr>
              <a:t>2014 – Bali</a:t>
            </a:r>
          </a:p>
          <a:p>
            <a:pPr defTabSz="914400"/>
            <a:r>
              <a:rPr lang="en-US" sz="2400" b="1" dirty="0" smtClean="0">
                <a:solidFill>
                  <a:srgbClr val="00B050"/>
                </a:solidFill>
              </a:rPr>
              <a:t>2015 – Dubai</a:t>
            </a:r>
          </a:p>
          <a:p>
            <a:pPr defTabSz="914400"/>
            <a:r>
              <a:rPr lang="en-US" sz="2400" b="1" dirty="0" smtClean="0">
                <a:solidFill>
                  <a:srgbClr val="00B050"/>
                </a:solidFill>
              </a:rPr>
              <a:t>2016 – Kuala Lumpur</a:t>
            </a:r>
          </a:p>
          <a:p>
            <a:pPr defTabSz="914400"/>
            <a:r>
              <a:rPr lang="en-US" sz="2400" b="1" dirty="0" smtClean="0">
                <a:solidFill>
                  <a:srgbClr val="00B050"/>
                </a:solidFill>
              </a:rPr>
              <a:t>2017 – Rabat</a:t>
            </a:r>
          </a:p>
          <a:p>
            <a:pPr defTabSz="914400"/>
            <a:r>
              <a:rPr lang="en-US" sz="2400" b="1" dirty="0" smtClean="0">
                <a:solidFill>
                  <a:srgbClr val="0000FF"/>
                </a:solidFill>
              </a:rPr>
              <a:t>2018 – Bandung</a:t>
            </a:r>
          </a:p>
          <a:p>
            <a:pPr defTabSz="914400"/>
            <a:r>
              <a:rPr lang="en-US" sz="2400" b="1" dirty="0" smtClean="0">
                <a:solidFill>
                  <a:srgbClr val="0000FF"/>
                </a:solidFill>
              </a:rPr>
              <a:t>2019 – Bangkok </a:t>
            </a:r>
            <a:endParaRPr lang="en-US" sz="2400" dirty="0" smtClean="0"/>
          </a:p>
        </p:txBody>
      </p:sp>
      <p:sp>
        <p:nvSpPr>
          <p:cNvPr id="8" name="Content Placeholder 2"/>
          <p:cNvSpPr txBox="1">
            <a:spLocks/>
          </p:cNvSpPr>
          <p:nvPr>
            <p:custDataLst>
              <p:tags r:id="rId4"/>
            </p:custDataLst>
          </p:nvPr>
        </p:nvSpPr>
        <p:spPr>
          <a:xfrm>
            <a:off x="4886321" y="1566935"/>
            <a:ext cx="4116277" cy="5024485"/>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defTabSz="914400">
              <a:buNone/>
            </a:pPr>
            <a:r>
              <a:rPr lang="en-US" sz="2400" b="1" dirty="0" smtClean="0"/>
              <a:t>USA/EU/Latin</a:t>
            </a:r>
            <a:endParaRPr lang="en-US" sz="2400" dirty="0"/>
          </a:p>
          <a:p>
            <a:pPr defTabSz="914400"/>
            <a:r>
              <a:rPr lang="en-US" sz="2400" b="1" dirty="0" smtClean="0">
                <a:solidFill>
                  <a:srgbClr val="00B050"/>
                </a:solidFill>
              </a:rPr>
              <a:t>2015 – Orlando</a:t>
            </a:r>
          </a:p>
          <a:p>
            <a:pPr defTabSz="914400"/>
            <a:r>
              <a:rPr lang="en-US" sz="2400" b="1" dirty="0" smtClean="0">
                <a:solidFill>
                  <a:srgbClr val="00B050"/>
                </a:solidFill>
              </a:rPr>
              <a:t>2016 – Detroit</a:t>
            </a:r>
          </a:p>
          <a:p>
            <a:pPr defTabSz="914400"/>
            <a:r>
              <a:rPr lang="en-US" sz="2400" b="1" dirty="0" smtClean="0">
                <a:solidFill>
                  <a:srgbClr val="00B050"/>
                </a:solidFill>
              </a:rPr>
              <a:t>2017 – UK</a:t>
            </a:r>
          </a:p>
          <a:p>
            <a:pPr defTabSz="914400"/>
            <a:r>
              <a:rPr lang="en-US" sz="2400" b="1" dirty="0" smtClean="0">
                <a:solidFill>
                  <a:srgbClr val="0000FF"/>
                </a:solidFill>
              </a:rPr>
              <a:t>2017 – Bogota</a:t>
            </a:r>
          </a:p>
          <a:p>
            <a:pPr defTabSz="914400"/>
            <a:r>
              <a:rPr lang="en-US" sz="2400" b="1" dirty="0" smtClean="0">
                <a:solidFill>
                  <a:srgbClr val="0000FF"/>
                </a:solidFill>
              </a:rPr>
              <a:t>2018 – Paris</a:t>
            </a:r>
          </a:p>
          <a:p>
            <a:pPr defTabSz="914400"/>
            <a:r>
              <a:rPr lang="en-US" sz="2400" b="1" dirty="0" smtClean="0">
                <a:solidFill>
                  <a:srgbClr val="0000FF"/>
                </a:solidFill>
              </a:rPr>
              <a:t>2018 – Washington DC</a:t>
            </a:r>
          </a:p>
          <a:p>
            <a:pPr defTabSz="914400"/>
            <a:r>
              <a:rPr lang="en-US" sz="2400" b="1" dirty="0" smtClean="0">
                <a:solidFill>
                  <a:srgbClr val="0000FF"/>
                </a:solidFill>
              </a:rPr>
              <a:t>2019 – Toronto</a:t>
            </a:r>
            <a:endParaRPr lang="en-US" sz="2400" dirty="0" smtClean="0">
              <a:solidFill>
                <a:srgbClr val="0000FF"/>
              </a:solidFill>
            </a:endParaRPr>
          </a:p>
        </p:txBody>
      </p:sp>
    </p:spTree>
    <p:extLst>
      <p:ext uri="{BB962C8B-B14F-4D97-AF65-F5344CB8AC3E}">
        <p14:creationId xmlns:p14="http://schemas.microsoft.com/office/powerpoint/2010/main" val="94641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280" y="800100"/>
            <a:ext cx="8632452" cy="5143500"/>
          </a:xfrm>
        </p:spPr>
      </p:pic>
      <p:sp>
        <p:nvSpPr>
          <p:cNvPr id="5" name="TextBox 4"/>
          <p:cNvSpPr txBox="1"/>
          <p:nvPr/>
        </p:nvSpPr>
        <p:spPr>
          <a:xfrm>
            <a:off x="6403684" y="3443426"/>
            <a:ext cx="219612" cy="184666"/>
          </a:xfrm>
          <a:prstGeom prst="rect">
            <a:avLst/>
          </a:prstGeom>
          <a:solidFill>
            <a:srgbClr val="0000FF"/>
          </a:solidFill>
        </p:spPr>
        <p:txBody>
          <a:bodyPr wrap="none" lIns="0" tIns="0" rIns="0" bIns="0" rtlCol="0">
            <a:spAutoFit/>
          </a:bodyPr>
          <a:lstStyle/>
          <a:p>
            <a:r>
              <a:rPr lang="en-US" sz="600" b="1" dirty="0">
                <a:solidFill>
                  <a:schemeClr val="bg1"/>
                </a:solidFill>
              </a:rPr>
              <a:t>Dhaka</a:t>
            </a:r>
          </a:p>
          <a:p>
            <a:r>
              <a:rPr lang="en-US" sz="600" b="1" dirty="0">
                <a:solidFill>
                  <a:schemeClr val="bg1"/>
                </a:solidFill>
              </a:rPr>
              <a:t>2010</a:t>
            </a:r>
          </a:p>
        </p:txBody>
      </p:sp>
      <p:sp>
        <p:nvSpPr>
          <p:cNvPr id="6" name="TextBox 5"/>
          <p:cNvSpPr txBox="1"/>
          <p:nvPr/>
        </p:nvSpPr>
        <p:spPr>
          <a:xfrm>
            <a:off x="6615080" y="3977197"/>
            <a:ext cx="153888" cy="276999"/>
          </a:xfrm>
          <a:prstGeom prst="rect">
            <a:avLst/>
          </a:prstGeom>
          <a:solidFill>
            <a:srgbClr val="0000FF"/>
          </a:solidFill>
        </p:spPr>
        <p:txBody>
          <a:bodyPr wrap="none" lIns="0" tIns="0" rIns="0" bIns="0" rtlCol="0">
            <a:spAutoFit/>
          </a:bodyPr>
          <a:lstStyle/>
          <a:p>
            <a:r>
              <a:rPr lang="en-US" sz="600" b="1" dirty="0">
                <a:solidFill>
                  <a:schemeClr val="bg1"/>
                </a:solidFill>
              </a:rPr>
              <a:t>KL </a:t>
            </a:r>
            <a:br>
              <a:rPr lang="en-US" sz="600" b="1" dirty="0">
                <a:solidFill>
                  <a:schemeClr val="bg1"/>
                </a:solidFill>
              </a:rPr>
            </a:br>
            <a:r>
              <a:rPr lang="en-US" sz="600" b="1" dirty="0">
                <a:solidFill>
                  <a:schemeClr val="bg1"/>
                </a:solidFill>
              </a:rPr>
              <a:t>2011</a:t>
            </a:r>
            <a:br>
              <a:rPr lang="en-US" sz="600" b="1" dirty="0">
                <a:solidFill>
                  <a:schemeClr val="bg1"/>
                </a:solidFill>
              </a:rPr>
            </a:br>
            <a:r>
              <a:rPr lang="en-US" sz="600" b="1" dirty="0">
                <a:solidFill>
                  <a:schemeClr val="bg1"/>
                </a:solidFill>
              </a:rPr>
              <a:t>2016</a:t>
            </a:r>
          </a:p>
        </p:txBody>
      </p:sp>
      <p:sp>
        <p:nvSpPr>
          <p:cNvPr id="7" name="TextBox 6"/>
          <p:cNvSpPr txBox="1"/>
          <p:nvPr/>
        </p:nvSpPr>
        <p:spPr>
          <a:xfrm>
            <a:off x="5086058" y="2898559"/>
            <a:ext cx="275718" cy="184666"/>
          </a:xfrm>
          <a:prstGeom prst="rect">
            <a:avLst/>
          </a:prstGeom>
          <a:solidFill>
            <a:srgbClr val="0000FF"/>
          </a:solidFill>
        </p:spPr>
        <p:txBody>
          <a:bodyPr wrap="none" lIns="0" tIns="0" rIns="0" bIns="0" rtlCol="0">
            <a:spAutoFit/>
          </a:bodyPr>
          <a:lstStyle/>
          <a:p>
            <a:r>
              <a:rPr lang="en-US" sz="600" b="1" dirty="0">
                <a:solidFill>
                  <a:schemeClr val="bg1"/>
                </a:solidFill>
              </a:rPr>
              <a:t>Istanbul</a:t>
            </a:r>
          </a:p>
          <a:p>
            <a:r>
              <a:rPr lang="en-US" sz="600" b="1" dirty="0">
                <a:solidFill>
                  <a:schemeClr val="bg1"/>
                </a:solidFill>
              </a:rPr>
              <a:t>2012</a:t>
            </a:r>
          </a:p>
        </p:txBody>
      </p:sp>
      <p:sp>
        <p:nvSpPr>
          <p:cNvPr id="8" name="TextBox 7"/>
          <p:cNvSpPr txBox="1"/>
          <p:nvPr/>
        </p:nvSpPr>
        <p:spPr>
          <a:xfrm>
            <a:off x="7398430" y="4216894"/>
            <a:ext cx="153888" cy="184666"/>
          </a:xfrm>
          <a:prstGeom prst="rect">
            <a:avLst/>
          </a:prstGeom>
          <a:solidFill>
            <a:srgbClr val="0000FF"/>
          </a:solidFill>
        </p:spPr>
        <p:txBody>
          <a:bodyPr wrap="none" lIns="0" tIns="0" rIns="0" bIns="0" rtlCol="0">
            <a:spAutoFit/>
          </a:bodyPr>
          <a:lstStyle/>
          <a:p>
            <a:r>
              <a:rPr lang="en-US" sz="600" b="1" dirty="0">
                <a:solidFill>
                  <a:schemeClr val="bg1"/>
                </a:solidFill>
              </a:rPr>
              <a:t>Bali</a:t>
            </a:r>
            <a:br>
              <a:rPr lang="en-US" sz="600" b="1" dirty="0">
                <a:solidFill>
                  <a:schemeClr val="bg1"/>
                </a:solidFill>
              </a:rPr>
            </a:br>
            <a:r>
              <a:rPr lang="en-US" sz="600" b="1" dirty="0">
                <a:solidFill>
                  <a:schemeClr val="bg1"/>
                </a:solidFill>
              </a:rPr>
              <a:t>2014</a:t>
            </a:r>
          </a:p>
        </p:txBody>
      </p:sp>
      <p:sp>
        <p:nvSpPr>
          <p:cNvPr id="9" name="TextBox 8"/>
          <p:cNvSpPr txBox="1"/>
          <p:nvPr/>
        </p:nvSpPr>
        <p:spPr>
          <a:xfrm>
            <a:off x="5738766" y="3608672"/>
            <a:ext cx="221215" cy="184666"/>
          </a:xfrm>
          <a:prstGeom prst="rect">
            <a:avLst/>
          </a:prstGeom>
          <a:solidFill>
            <a:srgbClr val="0000FF"/>
          </a:solidFill>
        </p:spPr>
        <p:txBody>
          <a:bodyPr wrap="none" lIns="0" tIns="0" rIns="0" bIns="0" rtlCol="0">
            <a:spAutoFit/>
          </a:bodyPr>
          <a:lstStyle/>
          <a:p>
            <a:r>
              <a:rPr lang="en-US" sz="600" b="1" dirty="0">
                <a:solidFill>
                  <a:schemeClr val="bg1"/>
                </a:solidFill>
              </a:rPr>
              <a:t>Dubai </a:t>
            </a:r>
            <a:br>
              <a:rPr lang="en-US" sz="600" b="1" dirty="0">
                <a:solidFill>
                  <a:schemeClr val="bg1"/>
                </a:solidFill>
              </a:rPr>
            </a:br>
            <a:r>
              <a:rPr lang="en-US" sz="600" b="1" dirty="0">
                <a:solidFill>
                  <a:schemeClr val="bg1"/>
                </a:solidFill>
              </a:rPr>
              <a:t>2015</a:t>
            </a:r>
          </a:p>
        </p:txBody>
      </p:sp>
      <p:sp>
        <p:nvSpPr>
          <p:cNvPr id="10" name="TextBox 9"/>
          <p:cNvSpPr txBox="1"/>
          <p:nvPr/>
        </p:nvSpPr>
        <p:spPr>
          <a:xfrm>
            <a:off x="2329340" y="3258760"/>
            <a:ext cx="277320" cy="184666"/>
          </a:xfrm>
          <a:prstGeom prst="rect">
            <a:avLst/>
          </a:prstGeom>
          <a:solidFill>
            <a:srgbClr val="0000FF"/>
          </a:solidFill>
        </p:spPr>
        <p:txBody>
          <a:bodyPr wrap="none" lIns="0" tIns="0" rIns="0" bIns="0" rtlCol="0">
            <a:spAutoFit/>
          </a:bodyPr>
          <a:lstStyle/>
          <a:p>
            <a:r>
              <a:rPr lang="en-US" sz="600" b="1" dirty="0">
                <a:solidFill>
                  <a:schemeClr val="bg1"/>
                </a:solidFill>
              </a:rPr>
              <a:t>Orlando</a:t>
            </a:r>
            <a:br>
              <a:rPr lang="en-US" sz="600" b="1" dirty="0">
                <a:solidFill>
                  <a:schemeClr val="bg1"/>
                </a:solidFill>
              </a:rPr>
            </a:br>
            <a:r>
              <a:rPr lang="en-US" sz="600" b="1" dirty="0">
                <a:solidFill>
                  <a:schemeClr val="bg1"/>
                </a:solidFill>
              </a:rPr>
              <a:t>2015</a:t>
            </a:r>
          </a:p>
        </p:txBody>
      </p:sp>
      <p:sp>
        <p:nvSpPr>
          <p:cNvPr id="11" name="TextBox 10"/>
          <p:cNvSpPr txBox="1"/>
          <p:nvPr/>
        </p:nvSpPr>
        <p:spPr>
          <a:xfrm>
            <a:off x="2369416" y="3924600"/>
            <a:ext cx="230833" cy="92333"/>
          </a:xfrm>
          <a:prstGeom prst="rect">
            <a:avLst/>
          </a:prstGeom>
          <a:solidFill>
            <a:srgbClr val="0000FF"/>
          </a:solidFill>
        </p:spPr>
        <p:txBody>
          <a:bodyPr wrap="none" lIns="0" tIns="0" rIns="0" bIns="0" rtlCol="0">
            <a:spAutoFit/>
          </a:bodyPr>
          <a:lstStyle/>
          <a:p>
            <a:r>
              <a:rPr lang="en-US" sz="600" b="1" dirty="0">
                <a:solidFill>
                  <a:schemeClr val="bg1"/>
                </a:solidFill>
              </a:rPr>
              <a:t>Bogota</a:t>
            </a:r>
          </a:p>
        </p:txBody>
      </p:sp>
      <p:sp>
        <p:nvSpPr>
          <p:cNvPr id="12" name="TextBox 11"/>
          <p:cNvSpPr txBox="1"/>
          <p:nvPr/>
        </p:nvSpPr>
        <p:spPr>
          <a:xfrm>
            <a:off x="6846734" y="3260526"/>
            <a:ext cx="349455" cy="92333"/>
          </a:xfrm>
          <a:prstGeom prst="rect">
            <a:avLst/>
          </a:prstGeom>
          <a:solidFill>
            <a:srgbClr val="0000FF"/>
          </a:solidFill>
        </p:spPr>
        <p:txBody>
          <a:bodyPr wrap="none" lIns="0" tIns="0" rIns="0" bIns="0" rtlCol="0">
            <a:spAutoFit/>
          </a:bodyPr>
          <a:lstStyle/>
          <a:p>
            <a:r>
              <a:rPr lang="en-US" sz="600" b="1" dirty="0">
                <a:solidFill>
                  <a:schemeClr val="bg1"/>
                </a:solidFill>
              </a:rPr>
              <a:t>Xiang Tan</a:t>
            </a:r>
          </a:p>
        </p:txBody>
      </p:sp>
      <p:sp>
        <p:nvSpPr>
          <p:cNvPr id="13" name="TextBox 12"/>
          <p:cNvSpPr txBox="1"/>
          <p:nvPr/>
        </p:nvSpPr>
        <p:spPr>
          <a:xfrm>
            <a:off x="4224138" y="2592280"/>
            <a:ext cx="112210" cy="92333"/>
          </a:xfrm>
          <a:prstGeom prst="rect">
            <a:avLst/>
          </a:prstGeom>
          <a:solidFill>
            <a:srgbClr val="FF00FF"/>
          </a:solidFill>
        </p:spPr>
        <p:txBody>
          <a:bodyPr wrap="none" lIns="0" tIns="0" rIns="0" bIns="0" rtlCol="0">
            <a:spAutoFit/>
          </a:bodyPr>
          <a:lstStyle/>
          <a:p>
            <a:r>
              <a:rPr lang="en-US" sz="600" dirty="0">
                <a:solidFill>
                  <a:schemeClr val="bg1"/>
                </a:solidFill>
              </a:rPr>
              <a:t>UK</a:t>
            </a:r>
          </a:p>
        </p:txBody>
      </p:sp>
      <p:sp>
        <p:nvSpPr>
          <p:cNvPr id="14" name="TextBox 13"/>
          <p:cNvSpPr txBox="1"/>
          <p:nvPr/>
        </p:nvSpPr>
        <p:spPr>
          <a:xfrm>
            <a:off x="3260049" y="4576440"/>
            <a:ext cx="110608" cy="92333"/>
          </a:xfrm>
          <a:prstGeom prst="rect">
            <a:avLst/>
          </a:prstGeom>
          <a:solidFill>
            <a:srgbClr val="FF0000"/>
          </a:solidFill>
        </p:spPr>
        <p:txBody>
          <a:bodyPr wrap="none" lIns="0" tIns="0" rIns="0" bIns="0" rtlCol="0">
            <a:spAutoFit/>
          </a:bodyPr>
          <a:lstStyle/>
          <a:p>
            <a:r>
              <a:rPr lang="en-US" sz="600" dirty="0">
                <a:solidFill>
                  <a:schemeClr val="bg1"/>
                </a:solidFill>
              </a:rPr>
              <a:t>Rio</a:t>
            </a:r>
          </a:p>
        </p:txBody>
      </p:sp>
      <p:sp>
        <p:nvSpPr>
          <p:cNvPr id="15" name="TextBox 14"/>
          <p:cNvSpPr txBox="1"/>
          <p:nvPr/>
        </p:nvSpPr>
        <p:spPr>
          <a:xfrm>
            <a:off x="4915458" y="4970940"/>
            <a:ext cx="423193" cy="92333"/>
          </a:xfrm>
          <a:prstGeom prst="rect">
            <a:avLst/>
          </a:prstGeom>
          <a:solidFill>
            <a:srgbClr val="FF0000"/>
          </a:solidFill>
        </p:spPr>
        <p:txBody>
          <a:bodyPr wrap="none" lIns="0" tIns="0" rIns="0" bIns="0" rtlCol="0">
            <a:spAutoFit/>
          </a:bodyPr>
          <a:lstStyle/>
          <a:p>
            <a:r>
              <a:rPr lang="en-US" sz="600" dirty="0">
                <a:solidFill>
                  <a:schemeClr val="bg1"/>
                </a:solidFill>
              </a:rPr>
              <a:t>Johannesburg</a:t>
            </a:r>
            <a:endParaRPr lang="en-US" sz="600" b="1" dirty="0">
              <a:solidFill>
                <a:schemeClr val="bg1"/>
              </a:solidFill>
            </a:endParaRPr>
          </a:p>
        </p:txBody>
      </p:sp>
      <p:sp>
        <p:nvSpPr>
          <p:cNvPr id="17" name="TextBox 16"/>
          <p:cNvSpPr txBox="1"/>
          <p:nvPr/>
        </p:nvSpPr>
        <p:spPr>
          <a:xfrm>
            <a:off x="2059353" y="2885468"/>
            <a:ext cx="234038" cy="184666"/>
          </a:xfrm>
          <a:prstGeom prst="rect">
            <a:avLst/>
          </a:prstGeom>
          <a:solidFill>
            <a:srgbClr val="0000FF"/>
          </a:solidFill>
        </p:spPr>
        <p:txBody>
          <a:bodyPr wrap="none" lIns="0" tIns="0" rIns="0" bIns="0" rtlCol="0">
            <a:spAutoFit/>
          </a:bodyPr>
          <a:lstStyle/>
          <a:p>
            <a:r>
              <a:rPr lang="en-US" sz="600" b="1" dirty="0">
                <a:solidFill>
                  <a:schemeClr val="bg1"/>
                </a:solidFill>
              </a:rPr>
              <a:t>Detroit</a:t>
            </a:r>
            <a:br>
              <a:rPr lang="en-US" sz="600" b="1" dirty="0">
                <a:solidFill>
                  <a:schemeClr val="bg1"/>
                </a:solidFill>
              </a:rPr>
            </a:br>
            <a:r>
              <a:rPr lang="en-US" sz="600" b="1" dirty="0">
                <a:solidFill>
                  <a:schemeClr val="bg1"/>
                </a:solidFill>
              </a:rPr>
              <a:t>2016</a:t>
            </a:r>
          </a:p>
        </p:txBody>
      </p:sp>
      <p:sp>
        <p:nvSpPr>
          <p:cNvPr id="18" name="TextBox 17"/>
          <p:cNvSpPr txBox="1"/>
          <p:nvPr/>
        </p:nvSpPr>
        <p:spPr>
          <a:xfrm>
            <a:off x="7311066" y="3221470"/>
            <a:ext cx="174728" cy="92333"/>
          </a:xfrm>
          <a:prstGeom prst="rect">
            <a:avLst/>
          </a:prstGeom>
          <a:solidFill>
            <a:srgbClr val="FF00FF"/>
          </a:solidFill>
        </p:spPr>
        <p:txBody>
          <a:bodyPr wrap="none" lIns="0" tIns="0" rIns="0" bIns="0" rtlCol="0">
            <a:spAutoFit/>
          </a:bodyPr>
          <a:lstStyle/>
          <a:p>
            <a:r>
              <a:rPr lang="en-US" sz="600" dirty="0">
                <a:solidFill>
                  <a:schemeClr val="bg1"/>
                </a:solidFill>
              </a:rPr>
              <a:t>Seoul</a:t>
            </a:r>
            <a:endParaRPr lang="en-US" sz="600" b="1" dirty="0">
              <a:solidFill>
                <a:schemeClr val="bg1"/>
              </a:solidFill>
            </a:endParaRPr>
          </a:p>
        </p:txBody>
      </p:sp>
      <p:sp>
        <p:nvSpPr>
          <p:cNvPr id="19" name="TextBox 18"/>
          <p:cNvSpPr txBox="1"/>
          <p:nvPr/>
        </p:nvSpPr>
        <p:spPr>
          <a:xfrm>
            <a:off x="3864169" y="3189073"/>
            <a:ext cx="355868" cy="92333"/>
          </a:xfrm>
          <a:prstGeom prst="rect">
            <a:avLst/>
          </a:prstGeom>
          <a:solidFill>
            <a:srgbClr val="FF00FF"/>
          </a:solidFill>
        </p:spPr>
        <p:txBody>
          <a:bodyPr wrap="none" lIns="0" tIns="0" rIns="0" bIns="0" rtlCol="0">
            <a:spAutoFit/>
          </a:bodyPr>
          <a:lstStyle/>
          <a:p>
            <a:r>
              <a:rPr lang="en-US" sz="600" b="1" dirty="0">
                <a:solidFill>
                  <a:schemeClr val="bg1"/>
                </a:solidFill>
              </a:rPr>
              <a:t>Rabat2017</a:t>
            </a:r>
          </a:p>
        </p:txBody>
      </p:sp>
      <p:sp>
        <p:nvSpPr>
          <p:cNvPr id="20" name="TextBox 19"/>
          <p:cNvSpPr txBox="1"/>
          <p:nvPr/>
        </p:nvSpPr>
        <p:spPr>
          <a:xfrm>
            <a:off x="2479269" y="3037058"/>
            <a:ext cx="107402" cy="92333"/>
          </a:xfrm>
          <a:prstGeom prst="rect">
            <a:avLst/>
          </a:prstGeom>
          <a:solidFill>
            <a:srgbClr val="FF00FF"/>
          </a:solidFill>
        </p:spPr>
        <p:txBody>
          <a:bodyPr wrap="none" lIns="0" tIns="0" rIns="0" bIns="0" rtlCol="0">
            <a:spAutoFit/>
          </a:bodyPr>
          <a:lstStyle/>
          <a:p>
            <a:r>
              <a:rPr lang="en-US" sz="600" dirty="0">
                <a:solidFill>
                  <a:schemeClr val="bg1"/>
                </a:solidFill>
              </a:rPr>
              <a:t>DC</a:t>
            </a:r>
            <a:endParaRPr lang="en-US" sz="600" b="1" dirty="0">
              <a:solidFill>
                <a:schemeClr val="bg1"/>
              </a:solidFill>
            </a:endParaRPr>
          </a:p>
        </p:txBody>
      </p:sp>
      <p:sp>
        <p:nvSpPr>
          <p:cNvPr id="21" name="TextBox 20"/>
          <p:cNvSpPr txBox="1"/>
          <p:nvPr/>
        </p:nvSpPr>
        <p:spPr>
          <a:xfrm>
            <a:off x="1095725" y="2977801"/>
            <a:ext cx="267702" cy="92333"/>
          </a:xfrm>
          <a:prstGeom prst="rect">
            <a:avLst/>
          </a:prstGeom>
          <a:solidFill>
            <a:srgbClr val="FF0000"/>
          </a:solidFill>
        </p:spPr>
        <p:txBody>
          <a:bodyPr wrap="none" lIns="0" tIns="0" rIns="0" bIns="0" rtlCol="0">
            <a:spAutoFit/>
          </a:bodyPr>
          <a:lstStyle/>
          <a:p>
            <a:r>
              <a:rPr lang="en-US" sz="600" dirty="0" smtClean="0">
                <a:solidFill>
                  <a:schemeClr val="bg1"/>
                </a:solidFill>
              </a:rPr>
              <a:t>San Jose</a:t>
            </a:r>
            <a:endParaRPr lang="en-US" sz="600" b="1" dirty="0">
              <a:solidFill>
                <a:schemeClr val="bg1"/>
              </a:solidFill>
            </a:endParaRPr>
          </a:p>
        </p:txBody>
      </p:sp>
      <p:sp>
        <p:nvSpPr>
          <p:cNvPr id="22" name="TextBox 21"/>
          <p:cNvSpPr txBox="1"/>
          <p:nvPr/>
        </p:nvSpPr>
        <p:spPr>
          <a:xfrm>
            <a:off x="6769769" y="4309227"/>
            <a:ext cx="277320" cy="92333"/>
          </a:xfrm>
          <a:prstGeom prst="rect">
            <a:avLst/>
          </a:prstGeom>
          <a:solidFill>
            <a:srgbClr val="FF00FF"/>
          </a:solidFill>
        </p:spPr>
        <p:txBody>
          <a:bodyPr wrap="none" lIns="0" tIns="0" rIns="0" bIns="0" rtlCol="0">
            <a:spAutoFit/>
          </a:bodyPr>
          <a:lstStyle/>
          <a:p>
            <a:r>
              <a:rPr lang="en-US" sz="600" dirty="0">
                <a:solidFill>
                  <a:schemeClr val="bg1"/>
                </a:solidFill>
              </a:rPr>
              <a:t>Bandung</a:t>
            </a:r>
            <a:endParaRPr lang="en-US" sz="600" b="1" dirty="0">
              <a:solidFill>
                <a:schemeClr val="bg1"/>
              </a:solidFill>
            </a:endParaRPr>
          </a:p>
        </p:txBody>
      </p:sp>
      <p:sp>
        <p:nvSpPr>
          <p:cNvPr id="23" name="TextBox 22"/>
          <p:cNvSpPr txBox="1"/>
          <p:nvPr/>
        </p:nvSpPr>
        <p:spPr>
          <a:xfrm>
            <a:off x="7945583" y="4924773"/>
            <a:ext cx="230833" cy="92333"/>
          </a:xfrm>
          <a:prstGeom prst="rect">
            <a:avLst/>
          </a:prstGeom>
          <a:solidFill>
            <a:srgbClr val="FF0000"/>
          </a:solidFill>
        </p:spPr>
        <p:txBody>
          <a:bodyPr wrap="none" lIns="0" tIns="0" rIns="0" bIns="0" rtlCol="0">
            <a:spAutoFit/>
          </a:bodyPr>
          <a:lstStyle/>
          <a:p>
            <a:r>
              <a:rPr lang="en-US" sz="600" dirty="0">
                <a:solidFill>
                  <a:schemeClr val="bg1"/>
                </a:solidFill>
              </a:rPr>
              <a:t>Sydney</a:t>
            </a:r>
            <a:endParaRPr lang="en-US" sz="600" b="1" dirty="0">
              <a:solidFill>
                <a:schemeClr val="bg1"/>
              </a:solidFill>
            </a:endParaRPr>
          </a:p>
        </p:txBody>
      </p:sp>
      <p:sp>
        <p:nvSpPr>
          <p:cNvPr id="24" name="Text Box 3"/>
          <p:cNvSpPr txBox="1">
            <a:spLocks noChangeArrowheads="1"/>
          </p:cNvSpPr>
          <p:nvPr>
            <p:custDataLst>
              <p:tags r:id="rId1"/>
            </p:custDataLst>
          </p:nvPr>
        </p:nvSpPr>
        <p:spPr bwMode="auto">
          <a:xfrm>
            <a:off x="0" y="76200"/>
            <a:ext cx="9144000" cy="646331"/>
          </a:xfrm>
          <a:prstGeom prst="rect">
            <a:avLst/>
          </a:prstGeom>
          <a:solidFill>
            <a:schemeClr val="bg1"/>
          </a:solidFill>
          <a:ln w="9525">
            <a:noFill/>
            <a:miter lim="800000"/>
            <a:headEnd/>
            <a:tailEnd/>
          </a:ln>
        </p:spPr>
        <p:txBody>
          <a:bodyPr>
            <a:spAutoFit/>
          </a:bodyPr>
          <a:lstStyle/>
          <a:p>
            <a:pPr algn="ctr"/>
            <a:r>
              <a:rPr lang="en-US" sz="3600" b="1" dirty="0" smtClean="0">
                <a:solidFill>
                  <a:srgbClr val="0000FF"/>
                </a:solidFill>
                <a:latin typeface="Arial" charset="0"/>
              </a:rPr>
              <a:t>IEOM Society International</a:t>
            </a:r>
            <a:endParaRPr lang="en-US" sz="4000" b="1" dirty="0">
              <a:solidFill>
                <a:srgbClr val="0000FF"/>
              </a:solidFill>
              <a:latin typeface="Arial" charset="0"/>
            </a:endParaRPr>
          </a:p>
        </p:txBody>
      </p:sp>
    </p:spTree>
    <p:extLst>
      <p:ext uri="{BB962C8B-B14F-4D97-AF65-F5344CB8AC3E}">
        <p14:creationId xmlns:p14="http://schemas.microsoft.com/office/powerpoint/2010/main" val="319068089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109" y="1634972"/>
            <a:ext cx="2642742" cy="758952"/>
          </a:xfrm>
        </p:spPr>
        <p:txBody>
          <a:bodyPr>
            <a:normAutofit/>
          </a:bodyPr>
          <a:lstStyle/>
          <a:p>
            <a:pPr algn="r"/>
            <a:r>
              <a:rPr lang="en-US" sz="4000" b="1" dirty="0" smtClean="0">
                <a:solidFill>
                  <a:srgbClr val="0000FF"/>
                </a:solidFill>
              </a:rPr>
              <a:t>Chapters</a:t>
            </a:r>
            <a:endParaRPr lang="en-US" sz="4000" b="1" dirty="0">
              <a:solidFill>
                <a:srgbClr val="0000FF"/>
              </a:solidFill>
            </a:endParaRPr>
          </a:p>
        </p:txBody>
      </p:sp>
      <p:sp>
        <p:nvSpPr>
          <p:cNvPr id="3" name="Content Placeholder 2"/>
          <p:cNvSpPr>
            <a:spLocks noGrp="1"/>
          </p:cNvSpPr>
          <p:nvPr>
            <p:ph sz="quarter" idx="1"/>
            <p:custDataLst>
              <p:tags r:id="rId2"/>
            </p:custDataLst>
          </p:nvPr>
        </p:nvSpPr>
        <p:spPr>
          <a:xfrm>
            <a:off x="179109" y="2271859"/>
            <a:ext cx="3063712" cy="5024485"/>
          </a:xfrm>
        </p:spPr>
        <p:txBody>
          <a:bodyPr>
            <a:normAutofit/>
          </a:bodyPr>
          <a:lstStyle/>
          <a:p>
            <a:endParaRPr lang="en-US" sz="3000" dirty="0" smtClean="0"/>
          </a:p>
          <a:p>
            <a:r>
              <a:rPr lang="en-US" sz="3000" dirty="0" smtClean="0"/>
              <a:t>Professional Chapters</a:t>
            </a:r>
          </a:p>
          <a:p>
            <a:endParaRPr lang="en-US" sz="3000" dirty="0" smtClean="0"/>
          </a:p>
          <a:p>
            <a:r>
              <a:rPr lang="en-US" sz="3000" dirty="0" smtClean="0"/>
              <a:t>Student Chapters</a:t>
            </a:r>
            <a:endParaRPr lang="en-US" sz="3000" dirty="0"/>
          </a:p>
        </p:txBody>
      </p:sp>
      <p:sp>
        <p:nvSpPr>
          <p:cNvPr id="4" name="TextBox 3"/>
          <p:cNvSpPr txBox="1"/>
          <p:nvPr>
            <p:custDataLst>
              <p:tags r:id="rId3"/>
            </p:custDataLst>
          </p:nvPr>
        </p:nvSpPr>
        <p:spPr>
          <a:xfrm>
            <a:off x="0" y="6306235"/>
            <a:ext cx="9144000" cy="461665"/>
          </a:xfrm>
          <a:prstGeom prst="rect">
            <a:avLst/>
          </a:prstGeom>
          <a:noFill/>
        </p:spPr>
        <p:txBody>
          <a:bodyPr wrap="square" rtlCol="0">
            <a:spAutoFit/>
          </a:bodyPr>
          <a:lstStyle/>
          <a:p>
            <a:pPr algn="ctr"/>
            <a:r>
              <a:rPr lang="en-US" sz="2400" b="1" dirty="0" smtClean="0">
                <a:solidFill>
                  <a:srgbClr val="0000FF"/>
                </a:solidFill>
              </a:rPr>
              <a:t>www.ieomsociety.org </a:t>
            </a:r>
            <a:endParaRPr lang="en-US" sz="2400" b="1"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930" y="0"/>
            <a:ext cx="5465206" cy="6858000"/>
          </a:xfrm>
          <a:prstGeom prst="rect">
            <a:avLst/>
          </a:prstGeom>
        </p:spPr>
      </p:pic>
    </p:spTree>
    <p:extLst>
      <p:ext uri="{BB962C8B-B14F-4D97-AF65-F5344CB8AC3E}">
        <p14:creationId xmlns:p14="http://schemas.microsoft.com/office/powerpoint/2010/main" val="355312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 name="Picture 4"/>
          <p:cNvPicPr>
            <a:picLocks noChangeAspect="1"/>
          </p:cNvPicPr>
          <p:nvPr/>
        </p:nvPicPr>
        <p:blipFill>
          <a:blip r:embed="rId2"/>
          <a:stretch>
            <a:fillRect/>
          </a:stretch>
        </p:blipFill>
        <p:spPr>
          <a:xfrm>
            <a:off x="2293216" y="0"/>
            <a:ext cx="549836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281058810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2316071" y="0"/>
            <a:ext cx="5866395" cy="68736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 y="0"/>
            <a:ext cx="1519259" cy="1280160"/>
          </a:xfrm>
          <a:prstGeom prst="rect">
            <a:avLst/>
          </a:prstGeom>
        </p:spPr>
      </p:pic>
    </p:spTree>
    <p:extLst>
      <p:ext uri="{BB962C8B-B14F-4D97-AF65-F5344CB8AC3E}">
        <p14:creationId xmlns:p14="http://schemas.microsoft.com/office/powerpoint/2010/main" val="195519177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Civic.thmx</Template>
  <TotalTime>944</TotalTime>
  <Words>852</Words>
  <Application>Microsoft Office PowerPoint</Application>
  <PresentationFormat>On-screen Show (4:3)</PresentationFormat>
  <Paragraphs>249</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Georgia</vt:lpstr>
      <vt:lpstr>Symbol</vt:lpstr>
      <vt:lpstr>Times New Roman</vt:lpstr>
      <vt:lpstr>Wingdings</vt:lpstr>
      <vt:lpstr>Wingdings 2</vt:lpstr>
      <vt:lpstr>Civic</vt:lpstr>
      <vt:lpstr>IEOM Society’s core purpose is to globally foster critical thinking and its effective utilizations in the field of Industrial Engineering (IE) and Operations Management (OM) by providing means to communicate and network among diversified people motivated by similar interests.</vt:lpstr>
      <vt:lpstr>Activities</vt:lpstr>
      <vt:lpstr>Trademarks with USPTO</vt:lpstr>
      <vt:lpstr>IEOM Global Council</vt:lpstr>
      <vt:lpstr>Conferences</vt:lpstr>
      <vt:lpstr>PowerPoint Presentation</vt:lpstr>
      <vt:lpstr>Chapters</vt:lpstr>
      <vt:lpstr>PowerPoint Presentation</vt:lpstr>
      <vt:lpstr>PowerPoint Presentation</vt:lpstr>
      <vt:lpstr>Competitions</vt:lpstr>
      <vt:lpstr>IEOM Publication </vt:lpstr>
      <vt:lpstr>Membership</vt:lpstr>
      <vt:lpstr>Awards </vt:lpstr>
      <vt:lpstr>Forums </vt:lpstr>
      <vt:lpstr>Media</vt:lpstr>
      <vt:lpstr>Technical Groups</vt:lpstr>
      <vt:lpstr>Certification and Standards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IEOM 2012 Malaysia</vt:lpstr>
      <vt:lpstr>IEOM 2010 Dhaka</vt:lpstr>
      <vt:lpstr>Establishing Your Professional Chapter</vt:lpstr>
      <vt:lpstr>Benefits</vt:lpstr>
      <vt:lpstr>Suggested Chapter Activities </vt:lpstr>
      <vt:lpstr>Suggested IEOM CHAPTER OFFICERS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 patel</dc:creator>
  <cp:lastModifiedBy>Ahad Ali</cp:lastModifiedBy>
  <cp:revision>88</cp:revision>
  <cp:lastPrinted>2014-04-10T19:55:30Z</cp:lastPrinted>
  <dcterms:created xsi:type="dcterms:W3CDTF">2014-04-08T19:44:19Z</dcterms:created>
  <dcterms:modified xsi:type="dcterms:W3CDTF">2017-11-01T14:37:38Z</dcterms:modified>
</cp:coreProperties>
</file>