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2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03" r:id="rId1"/>
  </p:sldMasterIdLst>
  <p:notesMasterIdLst>
    <p:notesMasterId r:id="rId77"/>
  </p:notesMasterIdLst>
  <p:handoutMasterIdLst>
    <p:handoutMasterId r:id="rId78"/>
  </p:handoutMasterIdLst>
  <p:sldIdLst>
    <p:sldId id="348" r:id="rId2"/>
    <p:sldId id="320" r:id="rId3"/>
    <p:sldId id="353" r:id="rId4"/>
    <p:sldId id="294" r:id="rId5"/>
    <p:sldId id="277" r:id="rId6"/>
    <p:sldId id="278" r:id="rId7"/>
    <p:sldId id="282" r:id="rId8"/>
    <p:sldId id="296" r:id="rId9"/>
    <p:sldId id="283" r:id="rId10"/>
    <p:sldId id="298" r:id="rId11"/>
    <p:sldId id="321" r:id="rId12"/>
    <p:sldId id="340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377" r:id="rId37"/>
    <p:sldId id="378" r:id="rId38"/>
    <p:sldId id="299" r:id="rId39"/>
    <p:sldId id="339" r:id="rId40"/>
    <p:sldId id="284" r:id="rId41"/>
    <p:sldId id="300" r:id="rId42"/>
    <p:sldId id="285" r:id="rId43"/>
    <p:sldId id="318" r:id="rId44"/>
    <p:sldId id="338" r:id="rId45"/>
    <p:sldId id="286" r:id="rId46"/>
    <p:sldId id="287" r:id="rId47"/>
    <p:sldId id="288" r:id="rId48"/>
    <p:sldId id="289" r:id="rId49"/>
    <p:sldId id="301" r:id="rId50"/>
    <p:sldId id="345" r:id="rId51"/>
    <p:sldId id="379" r:id="rId52"/>
    <p:sldId id="311" r:id="rId53"/>
    <p:sldId id="343" r:id="rId54"/>
    <p:sldId id="302" r:id="rId55"/>
    <p:sldId id="344" r:id="rId56"/>
    <p:sldId id="303" r:id="rId57"/>
    <p:sldId id="347" r:id="rId58"/>
    <p:sldId id="305" r:id="rId59"/>
    <p:sldId id="346" r:id="rId60"/>
    <p:sldId id="304" r:id="rId61"/>
    <p:sldId id="350" r:id="rId62"/>
    <p:sldId id="306" r:id="rId63"/>
    <p:sldId id="307" r:id="rId64"/>
    <p:sldId id="308" r:id="rId65"/>
    <p:sldId id="309" r:id="rId66"/>
    <p:sldId id="310" r:id="rId67"/>
    <p:sldId id="312" r:id="rId68"/>
    <p:sldId id="313" r:id="rId69"/>
    <p:sldId id="314" r:id="rId70"/>
    <p:sldId id="316" r:id="rId71"/>
    <p:sldId id="315" r:id="rId72"/>
    <p:sldId id="341" r:id="rId73"/>
    <p:sldId id="342" r:id="rId74"/>
    <p:sldId id="351" r:id="rId75"/>
    <p:sldId id="317" r:id="rId76"/>
  </p:sldIdLst>
  <p:sldSz cx="9144000" cy="6858000" type="screen4x3"/>
  <p:notesSz cx="7010400" cy="9296400"/>
  <p:custDataLst>
    <p:tags r:id="rId7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  <a:srgbClr val="FF00FF"/>
    <a:srgbClr val="66FFCC"/>
    <a:srgbClr val="FFFFCC"/>
    <a:srgbClr val="00FFFF"/>
    <a:srgbClr val="FF9900"/>
    <a:srgbClr val="110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8725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203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8C090-251D-4EE7-A40F-F58374259127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6DC5A-B5D5-4F3E-9E70-9EB46E760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67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68AF3-1476-4CC5-B947-B131364794A2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E914B-FB59-4EF1-B2CF-41597B4F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6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CD588F-1998-4CAE-B2B2-07AA21EF0E58}" type="slidenum">
              <a:rPr lang="en-US"/>
              <a:pPr/>
              <a:t>3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10200" cy="4650074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113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CD588F-1998-4CAE-B2B2-07AA21EF0E58}" type="slidenum">
              <a:rPr lang="en-US"/>
              <a:pPr/>
              <a:t>74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10200" cy="4650074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5668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94DF-C0ED-3747-BBDF-9117E57AB5A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9C8AA-400A-2341-9507-4D7709A7CD1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CB9C8AA-400A-2341-9507-4D7709A7CD1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94DF-C0ED-3747-BBDF-9117E57AB5A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94DF-C0ED-3747-BBDF-9117E57AB5A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CB9C8AA-400A-2341-9507-4D7709A7CD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4/23/2018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DF694DF-C0ED-3747-BBDF-9117E57AB5A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9C8AA-400A-2341-9507-4D7709A7CD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94DF-C0ED-3747-BBDF-9117E57AB5A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CB9C8AA-400A-2341-9507-4D7709A7CD16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94DF-C0ED-3747-BBDF-9117E57AB5A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CB9C8AA-400A-2341-9507-4D7709A7C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94DF-C0ED-3747-BBDF-9117E57AB5A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CB9C8AA-400A-2341-9507-4D7709A7CD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94DF-C0ED-3747-BBDF-9117E57AB5A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CB9C8AA-400A-2341-9507-4D7709A7CD1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DF694DF-C0ED-3747-BBDF-9117E57AB5A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DF694DF-C0ED-3747-BBDF-9117E57AB5A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CB9C8AA-400A-2341-9507-4D7709A7CD1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ieomsociety.org/ieom/wp-content/uploads/2015/12/ieom_Nepal.jpg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9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4" y="197962"/>
            <a:ext cx="8065156" cy="2177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698" y="6362941"/>
            <a:ext cx="883527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IEOM Society International is a 501(c)(3) </a:t>
            </a:r>
            <a:r>
              <a:rPr lang="en-US" i="1" dirty="0" smtClean="0"/>
              <a:t>Nonprofit Professional Organization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5747933" y="491707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</a:t>
            </a:r>
            <a:endParaRPr lang="en-US" dirty="0"/>
          </a:p>
        </p:txBody>
      </p:sp>
      <p:sp>
        <p:nvSpPr>
          <p:cNvPr id="10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4035408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0000FF"/>
                </a:solidFill>
                <a:latin typeface="Arial" pitchFamily="34" charset="0"/>
                <a:ea typeface="굴림" pitchFamily="34" charset="-127"/>
              </a:rPr>
              <a:t>Ahad Ali, Ph.D.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 pitchFamily="34" charset="0"/>
                <a:ea typeface="굴림" pitchFamily="34" charset="-127"/>
              </a:rPr>
              <a:t>Associate Professor – Lawrence Tech University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 pitchFamily="34" charset="0"/>
                <a:ea typeface="굴림" pitchFamily="34" charset="-127"/>
              </a:rPr>
              <a:t>Director, Industrial Engineering Programs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 pitchFamily="34" charset="0"/>
                <a:ea typeface="굴림" pitchFamily="34" charset="-127"/>
              </a:rPr>
              <a:t>Director, Smart Manufacturing and Lean Systems Research Group</a:t>
            </a:r>
          </a:p>
          <a:p>
            <a:pPr algn="ctr"/>
            <a:r>
              <a:rPr lang="en-US" b="1" dirty="0" smtClean="0">
                <a:latin typeface="Arial" pitchFamily="34" charset="0"/>
                <a:ea typeface="굴림" pitchFamily="34" charset="-127"/>
              </a:rPr>
              <a:t>Executive Director - IEOM Society International </a:t>
            </a:r>
          </a:p>
        </p:txBody>
      </p:sp>
      <p:sp>
        <p:nvSpPr>
          <p:cNvPr id="7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746243"/>
            <a:ext cx="9115719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7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Don Reimer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Professor – Lawrence Tech University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of Chapter Development – IEOM Society International</a:t>
            </a:r>
            <a:endParaRPr kumimoji="0" lang="en-US" altLang="en-US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895807"/>
            <a:ext cx="9144000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IEOM Society 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International, 21415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Civic Center Dr., Suite # 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217, Southfield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Michigan 48076, </a:t>
            </a:r>
            <a:r>
              <a:rPr lang="en-US" sz="1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USA</a:t>
            </a: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0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IEOM Student Chapters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481328"/>
            <a:ext cx="8503920" cy="48454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1" dirty="0"/>
              <a:t>University of New Brunswick at Fredericton, Canada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Lawrence </a:t>
            </a:r>
            <a:r>
              <a:rPr lang="en-US" sz="1600" b="1" dirty="0"/>
              <a:t>Technological University, Michigan, </a:t>
            </a:r>
            <a:r>
              <a:rPr lang="en-US" sz="1600" b="1" dirty="0" smtClean="0"/>
              <a:t>USA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Eastern Michigan University, USA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Central Connecticut State University, USA</a:t>
            </a:r>
            <a:endParaRPr lang="en-US" sz="1600" b="1" dirty="0"/>
          </a:p>
          <a:p>
            <a:pPr>
              <a:spcBef>
                <a:spcPts val="0"/>
              </a:spcBef>
            </a:pPr>
            <a:r>
              <a:rPr lang="en-US" sz="1600" b="1" dirty="0" smtClean="0"/>
              <a:t>King </a:t>
            </a:r>
            <a:r>
              <a:rPr lang="en-US" sz="1600" b="1" dirty="0"/>
              <a:t>Abdulaziz University, Jeddah, Saudi Arabia</a:t>
            </a:r>
          </a:p>
          <a:p>
            <a:pPr>
              <a:spcBef>
                <a:spcPts val="0"/>
              </a:spcBef>
            </a:pPr>
            <a:r>
              <a:rPr lang="en-US" sz="1600" b="1" dirty="0" err="1"/>
              <a:t>Effat</a:t>
            </a:r>
            <a:r>
              <a:rPr lang="en-US" sz="1600" b="1" dirty="0"/>
              <a:t> University, Jeddah, </a:t>
            </a:r>
            <a:r>
              <a:rPr lang="en-US" sz="1600" b="1" dirty="0" smtClean="0"/>
              <a:t>Saudi Arabian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Sultan </a:t>
            </a:r>
            <a:r>
              <a:rPr lang="en-US" sz="1600" b="1" dirty="0" err="1"/>
              <a:t>Qaboos</a:t>
            </a:r>
            <a:r>
              <a:rPr lang="en-US" sz="1600" b="1" dirty="0"/>
              <a:t> University, Oman</a:t>
            </a:r>
          </a:p>
          <a:p>
            <a:pPr>
              <a:spcBef>
                <a:spcPts val="0"/>
              </a:spcBef>
            </a:pPr>
            <a:r>
              <a:rPr lang="en-US" sz="1600" b="1" dirty="0" err="1"/>
              <a:t>Akhawayn</a:t>
            </a:r>
            <a:r>
              <a:rPr lang="en-US" sz="1600" b="1" dirty="0"/>
              <a:t> University, Morocco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EMI, Rabat, Morocco</a:t>
            </a:r>
          </a:p>
          <a:p>
            <a:pPr>
              <a:spcBef>
                <a:spcPts val="0"/>
              </a:spcBef>
            </a:pPr>
            <a:r>
              <a:rPr lang="en-US" sz="1600" b="1" dirty="0" err="1"/>
              <a:t>Zagazig</a:t>
            </a:r>
            <a:r>
              <a:rPr lang="en-US" sz="1600" b="1" dirty="0"/>
              <a:t> University, Egypt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Morrill </a:t>
            </a:r>
            <a:r>
              <a:rPr lang="en-US" sz="1600" b="1" dirty="0"/>
              <a:t>Learning Center, San Jose, USA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Lorraine University, Metz, France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University of Derby, UK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University of the Western of New </a:t>
            </a:r>
            <a:r>
              <a:rPr lang="en-US" sz="1600" b="1" dirty="0" smtClean="0"/>
              <a:t>England, UK</a:t>
            </a:r>
            <a:endParaRPr lang="en-US" sz="1600" b="1" dirty="0"/>
          </a:p>
          <a:p>
            <a:pPr>
              <a:spcBef>
                <a:spcPts val="0"/>
              </a:spcBef>
            </a:pPr>
            <a:r>
              <a:rPr lang="en-US" sz="1600" b="1" dirty="0"/>
              <a:t>Qatar University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Sudan University of Science and Tech.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UTHM - Malaysia</a:t>
            </a:r>
            <a:endParaRPr lang="en-US" sz="1600" b="1" dirty="0"/>
          </a:p>
          <a:p>
            <a:pPr>
              <a:spcBef>
                <a:spcPts val="0"/>
              </a:spcBef>
            </a:pPr>
            <a:r>
              <a:rPr lang="en-US" sz="1600" b="1" dirty="0" smtClean="0"/>
              <a:t>University </a:t>
            </a:r>
            <a:r>
              <a:rPr lang="en-US" sz="1600" b="1" dirty="0"/>
              <a:t>of Costa Rica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University of Indonesia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University of Johannesburg, South </a:t>
            </a:r>
            <a:r>
              <a:rPr lang="en-US" sz="1600" b="1" dirty="0" smtClean="0"/>
              <a:t>Africa</a:t>
            </a:r>
            <a:endParaRPr lang="en-US" sz="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IEOM Student Chapters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04188"/>
            <a:ext cx="8503920" cy="4864325"/>
          </a:xfrm>
        </p:spPr>
        <p:txBody>
          <a:bodyPr>
            <a:normAutofit fontScale="25000" lnSpcReduction="20000"/>
          </a:bodyPr>
          <a:lstStyle/>
          <a:p>
            <a:r>
              <a:rPr lang="en-US" sz="6400" b="1" dirty="0" err="1" smtClean="0"/>
              <a:t>Ahsanullah</a:t>
            </a:r>
            <a:r>
              <a:rPr lang="en-US" sz="6400" b="1" dirty="0" smtClean="0"/>
              <a:t> </a:t>
            </a:r>
            <a:r>
              <a:rPr lang="en-US" sz="6400" b="1" dirty="0"/>
              <a:t>Univ. of Science &amp; Technology, Dhaka, Bangladesh</a:t>
            </a:r>
          </a:p>
          <a:p>
            <a:r>
              <a:rPr lang="en-US" sz="6400" b="1" dirty="0" smtClean="0"/>
              <a:t>Babylon </a:t>
            </a:r>
            <a:r>
              <a:rPr lang="en-US" sz="6400" b="1" dirty="0"/>
              <a:t>University, </a:t>
            </a:r>
            <a:r>
              <a:rPr lang="en-US" sz="6400" b="1" dirty="0" smtClean="0"/>
              <a:t>Iraq</a:t>
            </a:r>
          </a:p>
          <a:p>
            <a:r>
              <a:rPr lang="en-US" sz="6400" b="1" dirty="0" smtClean="0"/>
              <a:t>College </a:t>
            </a:r>
            <a:r>
              <a:rPr lang="en-US" sz="6400" b="1" dirty="0"/>
              <a:t>of Engineering </a:t>
            </a:r>
            <a:r>
              <a:rPr lang="en-US" sz="6400" b="1" dirty="0" err="1"/>
              <a:t>Guindy</a:t>
            </a:r>
            <a:r>
              <a:rPr lang="en-US" sz="6400" b="1" dirty="0"/>
              <a:t> (Anna University), Chennai, </a:t>
            </a:r>
            <a:r>
              <a:rPr lang="en-US" sz="6400" b="1" dirty="0" smtClean="0"/>
              <a:t>India</a:t>
            </a:r>
          </a:p>
          <a:p>
            <a:r>
              <a:rPr lang="en-US" sz="6400" b="1" dirty="0" smtClean="0"/>
              <a:t>Government </a:t>
            </a:r>
            <a:r>
              <a:rPr lang="en-US" sz="6400" b="1" dirty="0"/>
              <a:t>College University Faisalabad, </a:t>
            </a:r>
            <a:r>
              <a:rPr lang="en-US" sz="6400" b="1" dirty="0" smtClean="0"/>
              <a:t>Pakistan</a:t>
            </a:r>
          </a:p>
          <a:p>
            <a:r>
              <a:rPr lang="en-US" sz="6400" b="1" dirty="0" smtClean="0"/>
              <a:t>Guru Nanak Dev Engineering College, Punjab, India</a:t>
            </a:r>
          </a:p>
          <a:p>
            <a:r>
              <a:rPr lang="en-US" sz="6400" b="1" dirty="0" smtClean="0"/>
              <a:t>Islamic </a:t>
            </a:r>
            <a:r>
              <a:rPr lang="en-US" sz="6400" b="1" dirty="0"/>
              <a:t>University of Technology (IUT), Bangladesh </a:t>
            </a:r>
          </a:p>
          <a:p>
            <a:r>
              <a:rPr lang="en-US" sz="6400" b="1" dirty="0" err="1" smtClean="0"/>
              <a:t>Jessore</a:t>
            </a:r>
            <a:r>
              <a:rPr lang="en-US" sz="6400" b="1" dirty="0" smtClean="0"/>
              <a:t> </a:t>
            </a:r>
            <a:r>
              <a:rPr lang="en-US" sz="6400" b="1" dirty="0" err="1"/>
              <a:t>Univ.y</a:t>
            </a:r>
            <a:r>
              <a:rPr lang="en-US" sz="6400" b="1" dirty="0"/>
              <a:t> of Science and Technology (JUST), Bangladesh</a:t>
            </a:r>
          </a:p>
          <a:p>
            <a:r>
              <a:rPr lang="en-US" sz="6400" b="1" dirty="0" smtClean="0"/>
              <a:t>Kathmandu </a:t>
            </a:r>
            <a:r>
              <a:rPr lang="en-US" sz="6400" b="1" dirty="0"/>
              <a:t>University, Nepal</a:t>
            </a:r>
          </a:p>
          <a:p>
            <a:r>
              <a:rPr lang="en-US" sz="6400" b="1" dirty="0" smtClean="0"/>
              <a:t>Khulna </a:t>
            </a:r>
            <a:r>
              <a:rPr lang="en-US" sz="6400" b="1" dirty="0"/>
              <a:t>Univ. of Engineering and Technology (KUET), Bangladesh </a:t>
            </a:r>
          </a:p>
          <a:p>
            <a:r>
              <a:rPr lang="en-US" sz="6400" b="1" dirty="0" smtClean="0"/>
              <a:t>Khulna </a:t>
            </a:r>
            <a:r>
              <a:rPr lang="en-US" sz="6400" b="1" dirty="0"/>
              <a:t>University, Bangladesh</a:t>
            </a:r>
          </a:p>
          <a:p>
            <a:r>
              <a:rPr lang="en-US" sz="6400" b="1" dirty="0" smtClean="0"/>
              <a:t>Mehran </a:t>
            </a:r>
            <a:r>
              <a:rPr lang="en-US" sz="6400" b="1" dirty="0"/>
              <a:t>Univ. of Eng. and Technology, </a:t>
            </a:r>
            <a:r>
              <a:rPr lang="en-US" sz="6400" b="1" dirty="0" err="1"/>
              <a:t>Jamshoro</a:t>
            </a:r>
            <a:r>
              <a:rPr lang="en-US" sz="6400" b="1" dirty="0"/>
              <a:t>, Sindh, Pakistan</a:t>
            </a:r>
          </a:p>
          <a:p>
            <a:r>
              <a:rPr lang="en-US" sz="6400" b="1" dirty="0" smtClean="0"/>
              <a:t>Namibia Univ</a:t>
            </a:r>
            <a:r>
              <a:rPr lang="en-US" sz="6400" b="1" dirty="0"/>
              <a:t>. of Science and Technology in Windhoek, </a:t>
            </a:r>
            <a:r>
              <a:rPr lang="en-US" sz="6400" b="1" dirty="0" smtClean="0"/>
              <a:t>Namibia</a:t>
            </a:r>
          </a:p>
          <a:p>
            <a:r>
              <a:rPr lang="en-US" sz="6400" b="1" dirty="0" err="1" smtClean="0"/>
              <a:t>Pandit</a:t>
            </a:r>
            <a:r>
              <a:rPr lang="en-US" sz="6400" b="1" dirty="0" smtClean="0"/>
              <a:t> </a:t>
            </a:r>
            <a:r>
              <a:rPr lang="en-US" sz="6400" b="1" dirty="0" err="1"/>
              <a:t>Dendayal</a:t>
            </a:r>
            <a:r>
              <a:rPr lang="en-US" sz="6400" b="1" dirty="0"/>
              <a:t> Petroleum University, Ahmedabad, Gujrat, India</a:t>
            </a:r>
          </a:p>
          <a:p>
            <a:r>
              <a:rPr lang="en-US" sz="6400" b="1" dirty="0" err="1" smtClean="0"/>
              <a:t>Tribhuvan</a:t>
            </a:r>
            <a:r>
              <a:rPr lang="en-US" sz="6400" b="1" dirty="0" smtClean="0"/>
              <a:t> </a:t>
            </a:r>
            <a:r>
              <a:rPr lang="en-US" sz="6400" b="1" dirty="0"/>
              <a:t>University, Nepal</a:t>
            </a:r>
          </a:p>
          <a:p>
            <a:r>
              <a:rPr lang="en-US" sz="6400" b="1" dirty="0" smtClean="0"/>
              <a:t>Universidad </a:t>
            </a:r>
            <a:r>
              <a:rPr lang="en-US" sz="6400" b="1" dirty="0"/>
              <a:t>del Rosario, Bogota, Colombia</a:t>
            </a:r>
          </a:p>
          <a:p>
            <a:r>
              <a:rPr lang="en-US" sz="6400" b="1" dirty="0" err="1" smtClean="0"/>
              <a:t>Universiti</a:t>
            </a:r>
            <a:r>
              <a:rPr lang="en-US" sz="6400" b="1" dirty="0" smtClean="0"/>
              <a:t> </a:t>
            </a:r>
            <a:r>
              <a:rPr lang="en-US" sz="6400" b="1" dirty="0"/>
              <a:t>Utara Malaysia</a:t>
            </a:r>
          </a:p>
          <a:p>
            <a:r>
              <a:rPr lang="en-US" sz="6400" b="1" dirty="0" smtClean="0"/>
              <a:t>University </a:t>
            </a:r>
            <a:r>
              <a:rPr lang="en-US" sz="6400" b="1" dirty="0"/>
              <a:t>of Peradeniya, Sri Lanka</a:t>
            </a:r>
          </a:p>
          <a:p>
            <a:r>
              <a:rPr lang="en-US" sz="6400" b="1" dirty="0" smtClean="0"/>
              <a:t>Vellore </a:t>
            </a:r>
            <a:r>
              <a:rPr lang="en-US" sz="6400" b="1" dirty="0"/>
              <a:t>Institute of Technology, India</a:t>
            </a:r>
          </a:p>
          <a:p>
            <a:r>
              <a:rPr lang="en-US" sz="6400" b="1" dirty="0" err="1" smtClean="0"/>
              <a:t>Vidya</a:t>
            </a:r>
            <a:r>
              <a:rPr lang="en-US" sz="6400" b="1" dirty="0" smtClean="0"/>
              <a:t> </a:t>
            </a:r>
            <a:r>
              <a:rPr lang="en-US" sz="6400" b="1" dirty="0" err="1"/>
              <a:t>Jyothi</a:t>
            </a:r>
            <a:r>
              <a:rPr lang="en-US" sz="6400" b="1" dirty="0"/>
              <a:t> Institute of Technology, Hyderabad, </a:t>
            </a:r>
            <a:r>
              <a:rPr lang="en-US" sz="6400" b="1" dirty="0" smtClean="0"/>
              <a:t>India</a:t>
            </a:r>
          </a:p>
          <a:p>
            <a:r>
              <a:rPr lang="en-US" sz="6400" b="1" dirty="0"/>
              <a:t>GCUF (Government College University </a:t>
            </a:r>
            <a:r>
              <a:rPr lang="en-US" sz="6400" b="1" dirty="0" smtClean="0"/>
              <a:t>Faisalabad</a:t>
            </a:r>
            <a:r>
              <a:rPr lang="en-US" sz="6400" b="1" dirty="0"/>
              <a:t>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IEOM Student Chapters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213117"/>
          </a:xfrm>
        </p:spPr>
        <p:txBody>
          <a:bodyPr>
            <a:normAutofit fontScale="92500" lnSpcReduction="10000"/>
          </a:bodyPr>
          <a:lstStyle/>
          <a:p>
            <a:r>
              <a:rPr lang="es-ES" sz="1800" b="1" dirty="0"/>
              <a:t>KFUPM</a:t>
            </a:r>
          </a:p>
          <a:p>
            <a:r>
              <a:rPr lang="es-ES" sz="1800" b="1" dirty="0" smtClean="0"/>
              <a:t>KSU</a:t>
            </a:r>
          </a:p>
          <a:p>
            <a:r>
              <a:rPr lang="es-ES" sz="1800" b="1" dirty="0" smtClean="0"/>
              <a:t>PSU</a:t>
            </a:r>
          </a:p>
          <a:p>
            <a:r>
              <a:rPr lang="es-ES" sz="1800" b="1" dirty="0" smtClean="0"/>
              <a:t>Al </a:t>
            </a:r>
            <a:r>
              <a:rPr lang="es-ES" sz="1800" b="1" dirty="0"/>
              <a:t>Faisal University</a:t>
            </a:r>
          </a:p>
          <a:p>
            <a:r>
              <a:rPr lang="en-US" sz="1800" b="1" dirty="0" smtClean="0"/>
              <a:t>Dawood </a:t>
            </a:r>
            <a:r>
              <a:rPr lang="en-US" sz="1800" b="1" dirty="0"/>
              <a:t>University of Engineering and </a:t>
            </a:r>
            <a:r>
              <a:rPr lang="en-US" sz="1800" b="1" dirty="0" smtClean="0"/>
              <a:t>Tech, </a:t>
            </a:r>
            <a:r>
              <a:rPr lang="en-US" sz="1800" b="1" dirty="0"/>
              <a:t>Karachi, Pakistan</a:t>
            </a:r>
          </a:p>
          <a:p>
            <a:r>
              <a:rPr lang="en-US" sz="1800" b="1" dirty="0" err="1" smtClean="0"/>
              <a:t>Fundación</a:t>
            </a:r>
            <a:r>
              <a:rPr lang="en-US" sz="1800" b="1" dirty="0" smtClean="0"/>
              <a:t> </a:t>
            </a:r>
            <a:r>
              <a:rPr lang="en-US" sz="1800" b="1" dirty="0" err="1"/>
              <a:t>Universitaria</a:t>
            </a:r>
            <a:r>
              <a:rPr lang="en-US" sz="1800" b="1" dirty="0"/>
              <a:t> </a:t>
            </a:r>
            <a:r>
              <a:rPr lang="en-US" sz="1800" b="1" dirty="0" err="1" smtClean="0"/>
              <a:t>Tecn</a:t>
            </a:r>
            <a:r>
              <a:rPr lang="en-US" sz="1800" b="1" dirty="0" smtClean="0"/>
              <a:t> </a:t>
            </a:r>
            <a:r>
              <a:rPr lang="en-US" sz="1800" b="1" dirty="0" err="1"/>
              <a:t>Comfenalco</a:t>
            </a:r>
            <a:r>
              <a:rPr lang="en-US" sz="1800" b="1" dirty="0"/>
              <a:t>, </a:t>
            </a:r>
            <a:r>
              <a:rPr lang="en-US" sz="1800" b="1" dirty="0" smtClean="0"/>
              <a:t>Bolívar</a:t>
            </a:r>
            <a:r>
              <a:rPr lang="en-US" sz="1800" b="1" dirty="0"/>
              <a:t>, Colombia</a:t>
            </a:r>
          </a:p>
          <a:p>
            <a:r>
              <a:rPr lang="en-US" sz="1800" b="1" dirty="0" smtClean="0"/>
              <a:t>LPU </a:t>
            </a:r>
            <a:r>
              <a:rPr lang="en-US" sz="1800" b="1" dirty="0"/>
              <a:t>Laguna, Philippines</a:t>
            </a:r>
          </a:p>
          <a:p>
            <a:r>
              <a:rPr lang="en-US" sz="1800" b="1" dirty="0" err="1" smtClean="0"/>
              <a:t>Sampoerna</a:t>
            </a:r>
            <a:r>
              <a:rPr lang="en-US" sz="1800" b="1" dirty="0" smtClean="0"/>
              <a:t> </a:t>
            </a:r>
            <a:r>
              <a:rPr lang="en-US" sz="1800" b="1" dirty="0"/>
              <a:t>University, Jakarta, Indonesia</a:t>
            </a:r>
          </a:p>
          <a:p>
            <a:r>
              <a:rPr lang="en-US" sz="1800" b="1" dirty="0" smtClean="0"/>
              <a:t>Technological </a:t>
            </a:r>
            <a:r>
              <a:rPr lang="en-US" sz="1800" b="1" dirty="0"/>
              <a:t>Education Institute (TEI), Thessaly, Larissa, Greece</a:t>
            </a:r>
          </a:p>
          <a:p>
            <a:r>
              <a:rPr lang="en-US" sz="1800" b="1" dirty="0" smtClean="0"/>
              <a:t>Technical </a:t>
            </a:r>
            <a:r>
              <a:rPr lang="en-US" sz="1800" b="1" dirty="0"/>
              <a:t>University of Ambato, Ecuador</a:t>
            </a:r>
          </a:p>
          <a:p>
            <a:r>
              <a:rPr lang="en-US" sz="1800" b="1" dirty="0" smtClean="0"/>
              <a:t>Kenyatta </a:t>
            </a:r>
            <a:r>
              <a:rPr lang="en-US" sz="1800" b="1" dirty="0"/>
              <a:t>University, Nairobi, Kenya</a:t>
            </a:r>
          </a:p>
          <a:p>
            <a:r>
              <a:rPr lang="en-US" sz="1800" b="1" dirty="0" smtClean="0"/>
              <a:t>University </a:t>
            </a:r>
            <a:r>
              <a:rPr lang="en-US" sz="1800" b="1" dirty="0"/>
              <a:t>of Rosario, Bogota, Colombia</a:t>
            </a:r>
          </a:p>
          <a:p>
            <a:r>
              <a:rPr lang="en-US" sz="1800" b="1" dirty="0" smtClean="0"/>
              <a:t>University </a:t>
            </a:r>
            <a:r>
              <a:rPr lang="en-US" sz="1800" b="1" dirty="0"/>
              <a:t>of </a:t>
            </a:r>
            <a:r>
              <a:rPr lang="en-US" sz="1800" b="1" dirty="0" err="1"/>
              <a:t>Quindio</a:t>
            </a:r>
            <a:r>
              <a:rPr lang="en-US" sz="1800" b="1" dirty="0"/>
              <a:t>, Colombia</a:t>
            </a:r>
          </a:p>
          <a:p>
            <a:r>
              <a:rPr lang="en-US" sz="1800" b="1" dirty="0" smtClean="0"/>
              <a:t>Universidad </a:t>
            </a:r>
            <a:r>
              <a:rPr lang="en-US" sz="1800" b="1" dirty="0"/>
              <a:t>de San Buenaventura, Cali, Valle, Colombia</a:t>
            </a:r>
          </a:p>
          <a:p>
            <a:r>
              <a:rPr lang="en-US" sz="1800" b="1" dirty="0" err="1" smtClean="0"/>
              <a:t>Universitas</a:t>
            </a:r>
            <a:r>
              <a:rPr lang="en-US" sz="1800" b="1" dirty="0" smtClean="0"/>
              <a:t> </a:t>
            </a:r>
            <a:r>
              <a:rPr lang="en-US" sz="1800" b="1" dirty="0" err="1"/>
              <a:t>Sebelas</a:t>
            </a:r>
            <a:r>
              <a:rPr lang="en-US" sz="1800" b="1" dirty="0"/>
              <a:t> </a:t>
            </a:r>
            <a:r>
              <a:rPr lang="en-US" sz="1800" b="1" dirty="0" err="1"/>
              <a:t>Maret</a:t>
            </a:r>
            <a:r>
              <a:rPr lang="en-US" sz="1800" b="1" dirty="0"/>
              <a:t> (UNS), Surakarta, Indonesia</a:t>
            </a:r>
          </a:p>
          <a:p>
            <a:r>
              <a:rPr lang="en-US" sz="1800" b="1" dirty="0" smtClean="0"/>
              <a:t>University </a:t>
            </a:r>
            <a:r>
              <a:rPr lang="en-US" sz="1800" b="1" dirty="0"/>
              <a:t>of Vaasa, Finland</a:t>
            </a:r>
          </a:p>
          <a:p>
            <a:r>
              <a:rPr lang="en-US" sz="1800" b="1" dirty="0" smtClean="0"/>
              <a:t>University </a:t>
            </a:r>
            <a:r>
              <a:rPr lang="en-US" sz="1800" b="1" dirty="0"/>
              <a:t>of West Bohemia, Pilsen, Czech Republic</a:t>
            </a:r>
          </a:p>
          <a:p>
            <a:endParaRPr lang="en-US" sz="6400" b="1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260704"/>
            <a:ext cx="9144000" cy="8540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950" b="1" dirty="0">
                <a:solidFill>
                  <a:srgbClr val="C00000"/>
                </a:solidFill>
                <a:latin typeface="Arial" charset="0"/>
              </a:rPr>
              <a:t>IEOM Student Chapters</a:t>
            </a:r>
            <a:endParaRPr lang="en-US" sz="3600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74" y="2031110"/>
            <a:ext cx="399422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058710"/>
            <a:ext cx="914400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IEOM Society International</a:t>
            </a:r>
            <a:r>
              <a:rPr lang="en-US" altLang="en-US" sz="3600" b="1" dirty="0"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endParaRPr lang="en-US" altLang="en-US" sz="900" dirty="0"/>
          </a:p>
        </p:txBody>
      </p:sp>
    </p:spTree>
    <p:extLst>
      <p:ext uri="{BB962C8B-B14F-4D97-AF65-F5344CB8AC3E}">
        <p14:creationId xmlns:p14="http://schemas.microsoft.com/office/powerpoint/2010/main" val="387028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103106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Teknologi</a:t>
            </a:r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Bandung (ITB), Indonesia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84" y="1801654"/>
            <a:ext cx="617823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5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235082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Indonesia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814513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140813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 Nusantara University (</a:t>
            </a:r>
            <a:r>
              <a:rPr lang="en-US" sz="33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Binus</a:t>
            </a:r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Indonesia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86" y="1603146"/>
            <a:ext cx="6410227" cy="48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-103695" y="112533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Sampoerna</a:t>
            </a:r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University, Jakarta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8288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75414" y="150241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Khulna University, Bangladesh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63" y="1975246"/>
            <a:ext cx="8633274" cy="33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301070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New Brunswick at Fredericton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8" y="1818583"/>
            <a:ext cx="73225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4" y="197962"/>
            <a:ext cx="8065156" cy="21775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77072" y="3216354"/>
            <a:ext cx="8333295" cy="22490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IEOM Society’s mission is to foster critical thinking, innovation, and knowledge dissemination of Industrial Engineering (IE) and Operations Management (OM) among diversified people globally, especially in emerging countries.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5747933" y="491707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7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" y="244509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Zagazig</a:t>
            </a:r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University, Egypt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78806"/>
            <a:ext cx="6858000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235082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 Nanak Dev Engineering College, </a:t>
            </a:r>
            <a:r>
              <a:rPr lang="en-US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Ludhiana, Punjab, India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02" y="1857375"/>
            <a:ext cx="616918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103107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0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Vidya</a:t>
            </a:r>
            <a:r>
              <a:rPr lang="en-US" sz="3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Jyothi</a:t>
            </a:r>
            <a:r>
              <a:rPr lang="en-US" sz="3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 of Technology, Hyderabad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7" y="1878806"/>
            <a:ext cx="3603946" cy="3291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94" y="1981676"/>
            <a:ext cx="5189740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2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-31717" y="140814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UTHM, Malaysia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2837"/>
            <a:ext cx="9080567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169094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Effat</a:t>
            </a:r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University, Jeddah, Saudi Arabia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85938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169094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Peradeniya, Sri Lanka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46" y="1814513"/>
            <a:ext cx="617370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216229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Costa Rica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814513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187948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Johannesburg, South Africa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4" y="1778794"/>
            <a:ext cx="7372350" cy="41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141301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Sudan University of Science and Technology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8800"/>
            <a:ext cx="655454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3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84253"/>
            <a:ext cx="9144000" cy="8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Sultan </a:t>
            </a:r>
            <a:r>
              <a:rPr lang="en-US" sz="33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Qaboos</a:t>
            </a:r>
            <a:r>
              <a:rPr lang="en-US" sz="3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University, Oman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21" y="1835944"/>
            <a:ext cx="616918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10490"/>
            <a:ext cx="9144000" cy="60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IEOM Chapter - Student Portfolio Development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839200" cy="5817870"/>
          </a:xfrm>
          <a:solidFill>
            <a:schemeClr val="accent5">
              <a:lumMod val="20000"/>
              <a:lumOff val="80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/>
              <a:t>Excellent Academic Record (GPA) 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9900"/>
                </a:solidFill>
              </a:rPr>
              <a:t>Software Skills </a:t>
            </a:r>
            <a:r>
              <a:rPr lang="en-US" sz="2400" b="1" dirty="0" smtClean="0"/>
              <a:t>and Certifications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/>
              <a:t>IELTS / TOEFL / GRE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300" b="1" dirty="0" smtClean="0"/>
              <a:t>English Speaking / Project Presentation / </a:t>
            </a:r>
            <a:r>
              <a:rPr lang="en-US" sz="2300" b="1" dirty="0" smtClean="0">
                <a:solidFill>
                  <a:srgbClr val="FF9900"/>
                </a:solidFill>
              </a:rPr>
              <a:t>Presentation Skill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Communications</a:t>
            </a:r>
            <a:r>
              <a:rPr lang="en-US" sz="2400" b="1" dirty="0" smtClean="0"/>
              <a:t> – written, oral and graphical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9900"/>
                </a:solidFill>
              </a:rPr>
              <a:t>Student Organization </a:t>
            </a:r>
            <a:r>
              <a:rPr lang="en-US" sz="2400" b="1" dirty="0" smtClean="0"/>
              <a:t>Membership and involvement, student chapter officers, initiatives, etc.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Attend seminar, workshop, symposiums, etc.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9900"/>
                </a:solidFill>
              </a:rPr>
              <a:t>Presentation</a:t>
            </a:r>
            <a:r>
              <a:rPr lang="en-US" sz="2400" b="1" dirty="0" smtClean="0"/>
              <a:t> at any events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/>
              <a:t>Poster competition / innovation competition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Leading a team, </a:t>
            </a:r>
            <a:r>
              <a:rPr lang="en-US" sz="2400" b="1" dirty="0" smtClean="0"/>
              <a:t>organizing an event, team participation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9900"/>
                </a:solidFill>
              </a:rPr>
              <a:t>Networking 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Publications: </a:t>
            </a:r>
            <a:r>
              <a:rPr lang="en-US" sz="2400" b="1" dirty="0" smtClean="0"/>
              <a:t>Conference paper, journal paper, magazine article, newspaper article, etc.</a:t>
            </a:r>
          </a:p>
          <a:p>
            <a:pPr marL="457200" lvl="1" indent="-457200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en-US" sz="2400" b="1" dirty="0" smtClean="0"/>
          </a:p>
          <a:p>
            <a:pPr marL="457200" lvl="1" indent="-457200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834618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678"/>
            <a:ext cx="9144000" cy="735881"/>
          </a:xfrm>
        </p:spPr>
        <p:txBody>
          <a:bodyPr>
            <a:normAutofit/>
          </a:bodyPr>
          <a:lstStyle/>
          <a:p>
            <a:r>
              <a:rPr lang="en-US" sz="25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Ecole</a:t>
            </a:r>
            <a:r>
              <a:rPr lang="en-US" sz="25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Mohammadia</a:t>
            </a:r>
            <a:r>
              <a:rPr lang="en-US" sz="25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d’Ingénieurs</a:t>
            </a:r>
            <a:r>
              <a:rPr lang="en-US" sz="25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(EMI), Rabat, Morocco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45598"/>
            <a:ext cx="6858000" cy="40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6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814"/>
            <a:ext cx="9144000" cy="885825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Govt. College University Faisalabad, Pakistan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14" y="2232831"/>
            <a:ext cx="6858000" cy="35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4268" y="150241"/>
            <a:ext cx="9144000" cy="885825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Lawrence Technological University, Michigan, USA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27" y="1835944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430"/>
            <a:ext cx="9144000" cy="87868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Akhawayn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University,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Ifrane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Morocco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4583" y="1988820"/>
            <a:ext cx="6159473" cy="35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8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409"/>
            <a:ext cx="9144000" cy="569214"/>
          </a:xfrm>
        </p:spPr>
        <p:txBody>
          <a:bodyPr>
            <a:noAutofit/>
          </a:bodyPr>
          <a:lstStyle/>
          <a:p>
            <a:pPr algn="r"/>
            <a:r>
              <a:rPr lang="en-US" sz="20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Area Middle School &amp; High School Student Chapter - San Jose, 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04" y="1924772"/>
            <a:ext cx="8816792" cy="2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7178"/>
            <a:ext cx="9144000" cy="67722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 Fahd University of Petroleum and Minerals (KFUPM)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9" y="1798397"/>
            <a:ext cx="8389442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eom_Nepal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1" y="938688"/>
            <a:ext cx="7802019" cy="4937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814"/>
            <a:ext cx="9144000" cy="885825"/>
          </a:xfrm>
        </p:spPr>
        <p:txBody>
          <a:bodyPr>
            <a:normAutofit/>
          </a:bodyPr>
          <a:lstStyle/>
          <a:p>
            <a:r>
              <a:rPr lang="en-US" sz="23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Khulna University of Engineering and Technology, Bangladesh</a:t>
            </a:r>
          </a:p>
        </p:txBody>
      </p:sp>
      <p:pic>
        <p:nvPicPr>
          <p:cNvPr id="4" name="Picture 3" descr="C:\Users\sali\AppData\Local\Microsoft\Windows\INetCache\Content.Word\IMG_13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0" y="1823850"/>
            <a:ext cx="669074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4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071" y="0"/>
            <a:ext cx="5866395" cy="6873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3823" y="136595"/>
            <a:ext cx="8828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Meeting was held at EPD (Environmental Production Department), Engineering Services of Saudi Aramco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464" y="1611889"/>
            <a:ext cx="59769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4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</a:rPr>
              <a:t>IEOM Activities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508760"/>
            <a:ext cx="8842248" cy="4882612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 smtClean="0"/>
              <a:t>Membership </a:t>
            </a:r>
          </a:p>
          <a:p>
            <a:r>
              <a:rPr lang="en-US" sz="3000" dirty="0" smtClean="0"/>
              <a:t>IEOM </a:t>
            </a:r>
            <a:r>
              <a:rPr lang="en-US" sz="3000" dirty="0"/>
              <a:t>Professional and Student Chapters</a:t>
            </a:r>
          </a:p>
          <a:p>
            <a:r>
              <a:rPr lang="en-US" sz="3000" dirty="0" smtClean="0"/>
              <a:t>Conferences - USA, EU, Asia, Africa and South America </a:t>
            </a:r>
          </a:p>
          <a:p>
            <a:r>
              <a:rPr lang="en-US" sz="3000" dirty="0" smtClean="0"/>
              <a:t>IEOM Journal - IJIEOM</a:t>
            </a:r>
          </a:p>
          <a:p>
            <a:r>
              <a:rPr lang="en-US" sz="3000" dirty="0" smtClean="0"/>
              <a:t>Forums</a:t>
            </a:r>
            <a:r>
              <a:rPr lang="en-US" sz="3000" dirty="0"/>
              <a:t>:</a:t>
            </a:r>
          </a:p>
          <a:p>
            <a:pPr lvl="1"/>
            <a:r>
              <a:rPr lang="en-US" sz="2500" dirty="0" smtClean="0">
                <a:solidFill>
                  <a:srgbClr val="FF0000"/>
                </a:solidFill>
              </a:rPr>
              <a:t>Global </a:t>
            </a:r>
            <a:r>
              <a:rPr lang="en-US" sz="2500" dirty="0">
                <a:solidFill>
                  <a:srgbClr val="FF0000"/>
                </a:solidFill>
              </a:rPr>
              <a:t>Engineering Education Forum</a:t>
            </a:r>
          </a:p>
          <a:p>
            <a:pPr lvl="1"/>
            <a:r>
              <a:rPr lang="en-US" sz="2500" dirty="0" smtClean="0">
                <a:solidFill>
                  <a:srgbClr val="FF0000"/>
                </a:solidFill>
              </a:rPr>
              <a:t>Industry </a:t>
            </a:r>
            <a:r>
              <a:rPr lang="en-US" sz="2500" dirty="0">
                <a:solidFill>
                  <a:srgbClr val="FF0000"/>
                </a:solidFill>
              </a:rPr>
              <a:t>Solutions Forum</a:t>
            </a:r>
          </a:p>
          <a:p>
            <a:pPr lvl="1"/>
            <a:r>
              <a:rPr lang="en-US" sz="2500" dirty="0" smtClean="0">
                <a:solidFill>
                  <a:srgbClr val="FF0000"/>
                </a:solidFill>
              </a:rPr>
              <a:t>Women </a:t>
            </a:r>
            <a:r>
              <a:rPr lang="en-US" sz="2500" dirty="0">
                <a:solidFill>
                  <a:srgbClr val="FF0000"/>
                </a:solidFill>
              </a:rPr>
              <a:t>in Industry and Academia Forum</a:t>
            </a:r>
          </a:p>
          <a:p>
            <a:r>
              <a:rPr lang="en-US" sz="3000" dirty="0" smtClean="0"/>
              <a:t>Certification – LSS, FMEA, GD&amp;T, FTA</a:t>
            </a:r>
            <a:endParaRPr lang="en-US" sz="3000" dirty="0"/>
          </a:p>
          <a:p>
            <a:r>
              <a:rPr lang="en-US" sz="3000" dirty="0" smtClean="0"/>
              <a:t>Awards and Fellows</a:t>
            </a:r>
          </a:p>
          <a:p>
            <a:r>
              <a:rPr lang="en-US" sz="3000" dirty="0" smtClean="0"/>
              <a:t>Newsletters</a:t>
            </a:r>
          </a:p>
          <a:p>
            <a:r>
              <a:rPr lang="en-US" sz="3000" dirty="0" smtClean="0"/>
              <a:t>IEOM Global Council</a:t>
            </a:r>
            <a:endParaRPr lang="en-US" sz="3000" dirty="0"/>
          </a:p>
          <a:p>
            <a:endParaRPr lang="en-US" sz="3000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7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0000FF"/>
                </a:solidFill>
              </a:rPr>
              <a:t>Competitions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366887"/>
            <a:ext cx="8503920" cy="502448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sz="2600" dirty="0" smtClean="0"/>
              <a:t>IEOM </a:t>
            </a:r>
            <a:r>
              <a:rPr lang="en-US" sz="2600" dirty="0"/>
              <a:t>Undergraduate Student Paper Competition Sponsored by SIEMENS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IEOM </a:t>
            </a:r>
            <a:r>
              <a:rPr lang="en-US" sz="2600" dirty="0"/>
              <a:t>Graduate Student Paper Competition Sponsored by EATON Corporation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Doctoral </a:t>
            </a:r>
            <a:r>
              <a:rPr lang="en-US" sz="2600" dirty="0"/>
              <a:t>Dissertation Competition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Final </a:t>
            </a:r>
            <a:r>
              <a:rPr lang="en-US" sz="2600" dirty="0"/>
              <a:t>Year Project (FYP)/Senior Capstone Design Project Poster Competition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Undergraduate </a:t>
            </a:r>
            <a:r>
              <a:rPr lang="en-US" sz="2600" dirty="0"/>
              <a:t>Research Competition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High </a:t>
            </a:r>
            <a:r>
              <a:rPr lang="en-US" sz="2600" dirty="0"/>
              <a:t>School and Middle </a:t>
            </a:r>
            <a:r>
              <a:rPr lang="en-US" sz="2600" dirty="0" smtClean="0"/>
              <a:t>School (K-12) </a:t>
            </a:r>
            <a:r>
              <a:rPr lang="en-US" sz="2600" dirty="0"/>
              <a:t>STEM Competition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Masters</a:t>
            </a:r>
            <a:r>
              <a:rPr lang="en-US" sz="2600" dirty="0"/>
              <a:t>’ Thesis Competition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Simulation </a:t>
            </a:r>
            <a:r>
              <a:rPr lang="en-US" sz="2600" dirty="0"/>
              <a:t>and PLM Competition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Best </a:t>
            </a:r>
            <a:r>
              <a:rPr lang="en-US" sz="2600" dirty="0"/>
              <a:t>Poster Award Competition</a:t>
            </a:r>
          </a:p>
          <a:p>
            <a:endParaRPr lang="en-US" sz="3000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0000FF"/>
                </a:solidFill>
              </a:rPr>
              <a:t>IEOM Publication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366887"/>
            <a:ext cx="8503920" cy="5024485"/>
          </a:xfrm>
        </p:spPr>
        <p:txBody>
          <a:bodyPr>
            <a:normAutofit fontScale="92500" lnSpcReduction="10000"/>
          </a:bodyPr>
          <a:lstStyle/>
          <a:p>
            <a:endParaRPr lang="en-US" sz="3000" dirty="0" smtClean="0"/>
          </a:p>
          <a:p>
            <a:r>
              <a:rPr lang="en-US" sz="3000" b="1" dirty="0" smtClean="0"/>
              <a:t>IJIEOM</a:t>
            </a:r>
          </a:p>
          <a:p>
            <a:pPr marL="0" indent="519113">
              <a:buNone/>
            </a:pPr>
            <a:r>
              <a:rPr lang="en-US" sz="2600" dirty="0"/>
              <a:t>Editor-in-Chief</a:t>
            </a:r>
          </a:p>
          <a:p>
            <a:pPr marL="0" indent="519113">
              <a:buNone/>
            </a:pPr>
            <a:r>
              <a:rPr lang="en-US" sz="2600" b="1" dirty="0" smtClean="0"/>
              <a:t>Prof</a:t>
            </a:r>
            <a:r>
              <a:rPr lang="en-US" sz="2600" b="1" dirty="0"/>
              <a:t>. Jose Arturo Garza-Reyes</a:t>
            </a:r>
          </a:p>
          <a:p>
            <a:pPr marL="0" indent="519113">
              <a:buNone/>
            </a:pPr>
            <a:r>
              <a:rPr lang="en-US" sz="2600" dirty="0" smtClean="0"/>
              <a:t>Professor </a:t>
            </a:r>
            <a:r>
              <a:rPr lang="en-US" sz="2600" dirty="0"/>
              <a:t>of Operations Management</a:t>
            </a:r>
          </a:p>
          <a:p>
            <a:pPr marL="0" indent="519113">
              <a:buNone/>
            </a:pPr>
            <a:r>
              <a:rPr lang="en-US" sz="2600" dirty="0" smtClean="0"/>
              <a:t>Head </a:t>
            </a:r>
            <a:r>
              <a:rPr lang="en-US" sz="2600" dirty="0"/>
              <a:t>of the Centre for Supply Chain Improvement</a:t>
            </a:r>
          </a:p>
          <a:p>
            <a:pPr marL="0" indent="519113">
              <a:buNone/>
            </a:pPr>
            <a:r>
              <a:rPr lang="en-US" sz="2600" dirty="0" smtClean="0"/>
              <a:t>College </a:t>
            </a:r>
            <a:r>
              <a:rPr lang="en-US" sz="2600" dirty="0"/>
              <a:t>of Business, Law and Social Sciences</a:t>
            </a:r>
          </a:p>
          <a:p>
            <a:pPr marL="0" indent="519113">
              <a:buNone/>
            </a:pPr>
            <a:r>
              <a:rPr lang="en-US" sz="2600" dirty="0" smtClean="0"/>
              <a:t>The </a:t>
            </a:r>
            <a:r>
              <a:rPr lang="en-US" sz="2600" dirty="0"/>
              <a:t>University of Derby</a:t>
            </a:r>
          </a:p>
          <a:p>
            <a:pPr marL="0" indent="519113">
              <a:buNone/>
            </a:pPr>
            <a:r>
              <a:rPr lang="en-US" sz="2600" dirty="0" smtClean="0"/>
              <a:t>Derby, </a:t>
            </a:r>
            <a:r>
              <a:rPr lang="en-US" sz="2600" dirty="0"/>
              <a:t>UK</a:t>
            </a:r>
          </a:p>
          <a:p>
            <a:pPr marL="0" indent="0">
              <a:buNone/>
            </a:pPr>
            <a:endParaRPr lang="en-US" sz="3000" dirty="0" smtClean="0"/>
          </a:p>
          <a:p>
            <a:r>
              <a:rPr lang="en-US" sz="3000" dirty="0" smtClean="0"/>
              <a:t>Online Proceedings – Scopus Indexing </a:t>
            </a:r>
          </a:p>
          <a:p>
            <a:endParaRPr lang="en-US" sz="3000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8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</a:rPr>
              <a:t>Membership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583709"/>
            <a:ext cx="8503920" cy="4440024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Membership: </a:t>
            </a:r>
          </a:p>
          <a:p>
            <a:pPr lvl="1"/>
            <a:r>
              <a:rPr lang="en-US" sz="2500" b="1" dirty="0" smtClean="0"/>
              <a:t>Professional </a:t>
            </a:r>
          </a:p>
          <a:p>
            <a:pPr lvl="1"/>
            <a:r>
              <a:rPr lang="en-US" sz="2500" b="1" dirty="0" smtClean="0"/>
              <a:t>Student</a:t>
            </a:r>
          </a:p>
          <a:p>
            <a:pPr lvl="1"/>
            <a:r>
              <a:rPr lang="en-US" sz="2500" b="1" dirty="0" smtClean="0"/>
              <a:t>Associate </a:t>
            </a:r>
          </a:p>
          <a:p>
            <a:endParaRPr lang="en-US" sz="3000" b="1" dirty="0" smtClean="0"/>
          </a:p>
          <a:p>
            <a:r>
              <a:rPr lang="en-US" sz="3000" dirty="0" smtClean="0"/>
              <a:t>University Partners</a:t>
            </a:r>
          </a:p>
          <a:p>
            <a:r>
              <a:rPr lang="en-US" sz="3000" dirty="0" smtClean="0"/>
              <a:t>Corporate Partners</a:t>
            </a:r>
          </a:p>
          <a:p>
            <a:r>
              <a:rPr lang="en-US" sz="3000" dirty="0" smtClean="0"/>
              <a:t>Organization Partners</a:t>
            </a:r>
            <a:endParaRPr lang="en-US" sz="3000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</a:rPr>
              <a:t>Awards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366887"/>
            <a:ext cx="8503920" cy="5024485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1900" dirty="0" smtClean="0"/>
              <a:t>IEOM Fellows (Academy of IEOM Fellows)</a:t>
            </a:r>
          </a:p>
          <a:p>
            <a:pPr>
              <a:spcBef>
                <a:spcPts val="300"/>
              </a:spcBef>
            </a:pPr>
            <a:r>
              <a:rPr lang="en-US" sz="1900" dirty="0" smtClean="0"/>
              <a:t>IEOM </a:t>
            </a:r>
            <a:r>
              <a:rPr lang="en-US" sz="1900" dirty="0"/>
              <a:t>Global Diversity Awards</a:t>
            </a:r>
          </a:p>
          <a:p>
            <a:pPr>
              <a:spcBef>
                <a:spcPts val="300"/>
              </a:spcBef>
            </a:pPr>
            <a:r>
              <a:rPr lang="en-US" sz="1900" dirty="0" smtClean="0"/>
              <a:t>IEOM Innovation </a:t>
            </a:r>
            <a:r>
              <a:rPr lang="en-US" sz="1900" dirty="0"/>
              <a:t>Awards</a:t>
            </a:r>
          </a:p>
          <a:p>
            <a:pPr>
              <a:spcBef>
                <a:spcPts val="300"/>
              </a:spcBef>
            </a:pPr>
            <a:r>
              <a:rPr lang="en-US" sz="1900" dirty="0" smtClean="0"/>
              <a:t>IEOM </a:t>
            </a:r>
            <a:r>
              <a:rPr lang="en-US" sz="1900" dirty="0"/>
              <a:t>Global Manufacturing </a:t>
            </a:r>
            <a:r>
              <a:rPr lang="en-US" sz="1900" dirty="0" smtClean="0"/>
              <a:t>Awards</a:t>
            </a:r>
            <a:endParaRPr lang="en-US" sz="1900" dirty="0"/>
          </a:p>
          <a:p>
            <a:pPr>
              <a:spcBef>
                <a:spcPts val="300"/>
              </a:spcBef>
            </a:pPr>
            <a:r>
              <a:rPr lang="en-US" sz="1900" dirty="0"/>
              <a:t>IEOM STEM </a:t>
            </a:r>
            <a:r>
              <a:rPr lang="en-US" sz="1900" dirty="0" smtClean="0"/>
              <a:t>Awards</a:t>
            </a:r>
            <a:endParaRPr lang="en-US" sz="1900" dirty="0"/>
          </a:p>
          <a:p>
            <a:pPr>
              <a:spcBef>
                <a:spcPts val="300"/>
              </a:spcBef>
            </a:pPr>
            <a:r>
              <a:rPr lang="en-US" sz="1900" dirty="0"/>
              <a:t>IEOM Distinguished Educator </a:t>
            </a:r>
            <a:r>
              <a:rPr lang="en-US" sz="1900" dirty="0" smtClean="0"/>
              <a:t>Awards</a:t>
            </a:r>
          </a:p>
          <a:p>
            <a:pPr>
              <a:spcBef>
                <a:spcPts val="300"/>
              </a:spcBef>
            </a:pPr>
            <a:r>
              <a:rPr lang="en-US" sz="1900" dirty="0" smtClean="0"/>
              <a:t>IEOM </a:t>
            </a:r>
            <a:r>
              <a:rPr lang="en-US" sz="1900" dirty="0"/>
              <a:t>Distinguished Industry </a:t>
            </a:r>
            <a:r>
              <a:rPr lang="en-US" sz="1900" dirty="0" smtClean="0"/>
              <a:t>Awards</a:t>
            </a:r>
            <a:endParaRPr lang="en-US" sz="1900" dirty="0"/>
          </a:p>
          <a:p>
            <a:pPr>
              <a:spcBef>
                <a:spcPts val="300"/>
              </a:spcBef>
            </a:pPr>
            <a:r>
              <a:rPr lang="en-US" sz="1900" dirty="0"/>
              <a:t>IEOM Distinguished Service </a:t>
            </a:r>
            <a:r>
              <a:rPr lang="en-US" sz="1900" dirty="0" smtClean="0"/>
              <a:t>Awards</a:t>
            </a:r>
            <a:endParaRPr lang="en-US" sz="1900" dirty="0"/>
          </a:p>
          <a:p>
            <a:pPr>
              <a:spcBef>
                <a:spcPts val="300"/>
              </a:spcBef>
            </a:pPr>
            <a:r>
              <a:rPr lang="en-US" sz="1900" dirty="0"/>
              <a:t>IEOM Outstanding Researcher </a:t>
            </a:r>
            <a:r>
              <a:rPr lang="en-US" sz="1900" dirty="0" smtClean="0"/>
              <a:t>Awards</a:t>
            </a:r>
          </a:p>
          <a:p>
            <a:pPr>
              <a:spcBef>
                <a:spcPts val="300"/>
              </a:spcBef>
            </a:pPr>
            <a:r>
              <a:rPr lang="en-US" sz="1900" dirty="0" smtClean="0"/>
              <a:t>IEOM </a:t>
            </a:r>
            <a:r>
              <a:rPr lang="en-US" sz="1900" dirty="0"/>
              <a:t>Outstanding Teaching </a:t>
            </a:r>
            <a:r>
              <a:rPr lang="en-US" sz="1900" dirty="0" smtClean="0"/>
              <a:t>Awards</a:t>
            </a:r>
            <a:endParaRPr lang="en-US" sz="1900" dirty="0"/>
          </a:p>
          <a:p>
            <a:pPr>
              <a:spcBef>
                <a:spcPts val="300"/>
              </a:spcBef>
            </a:pPr>
            <a:r>
              <a:rPr lang="en-US" sz="1900" dirty="0"/>
              <a:t>IEOM Industry Solutions </a:t>
            </a:r>
            <a:r>
              <a:rPr lang="en-US" sz="1900" dirty="0" smtClean="0"/>
              <a:t>Awards</a:t>
            </a:r>
            <a:endParaRPr lang="en-US" sz="1900" dirty="0"/>
          </a:p>
          <a:p>
            <a:pPr>
              <a:spcBef>
                <a:spcPts val="300"/>
              </a:spcBef>
            </a:pPr>
            <a:r>
              <a:rPr lang="en-US" sz="1900" dirty="0"/>
              <a:t>IEOM Global Engineering Education </a:t>
            </a:r>
            <a:r>
              <a:rPr lang="en-US" sz="1900" dirty="0" smtClean="0"/>
              <a:t>Awards</a:t>
            </a:r>
            <a:endParaRPr lang="en-US" sz="1900" dirty="0"/>
          </a:p>
          <a:p>
            <a:pPr>
              <a:spcBef>
                <a:spcPts val="300"/>
              </a:spcBef>
            </a:pPr>
            <a:r>
              <a:rPr lang="en-US" sz="1900" dirty="0"/>
              <a:t>IEOM Woman in Industry and Academia (WIIA) </a:t>
            </a:r>
            <a:r>
              <a:rPr lang="en-US" sz="1900" dirty="0" smtClean="0"/>
              <a:t>Awards</a:t>
            </a:r>
          </a:p>
          <a:p>
            <a:pPr>
              <a:spcBef>
                <a:spcPts val="300"/>
              </a:spcBef>
            </a:pPr>
            <a:r>
              <a:rPr lang="en-US" sz="1900" dirty="0" smtClean="0"/>
              <a:t>Outstanding </a:t>
            </a:r>
            <a:r>
              <a:rPr lang="en-US" sz="1900" dirty="0"/>
              <a:t>Service </a:t>
            </a:r>
            <a:r>
              <a:rPr lang="en-US" sz="1900" dirty="0" smtClean="0"/>
              <a:t>Awards</a:t>
            </a:r>
          </a:p>
          <a:p>
            <a:pPr>
              <a:spcBef>
                <a:spcPts val="300"/>
              </a:spcBef>
            </a:pPr>
            <a:r>
              <a:rPr lang="en-US" sz="1900" dirty="0" smtClean="0"/>
              <a:t>Outstanding </a:t>
            </a:r>
            <a:r>
              <a:rPr lang="en-US" sz="1900" dirty="0"/>
              <a:t>Student </a:t>
            </a:r>
            <a:r>
              <a:rPr lang="en-US" sz="1900" dirty="0" smtClean="0"/>
              <a:t>Awards</a:t>
            </a: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</a:rPr>
              <a:t>Awards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1441627"/>
            <a:ext cx="5029200" cy="33528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34" y="3538650"/>
            <a:ext cx="4676265" cy="33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</a:rPr>
              <a:t>Forums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1" y="1366887"/>
            <a:ext cx="8691419" cy="5024485"/>
          </a:xfrm>
        </p:spPr>
        <p:txBody>
          <a:bodyPr>
            <a:normAutofit/>
          </a:bodyPr>
          <a:lstStyle/>
          <a:p>
            <a:endParaRPr lang="en-US" sz="3000" b="1" dirty="0" smtClean="0"/>
          </a:p>
          <a:p>
            <a:r>
              <a:rPr lang="en-US" sz="3000" b="1" dirty="0" smtClean="0"/>
              <a:t>Global </a:t>
            </a:r>
            <a:r>
              <a:rPr lang="en-US" sz="3000" b="1" dirty="0"/>
              <a:t>Engineering </a:t>
            </a:r>
            <a:r>
              <a:rPr lang="en-US" sz="3000" b="1" dirty="0" smtClean="0"/>
              <a:t>Education</a:t>
            </a:r>
          </a:p>
          <a:p>
            <a:endParaRPr lang="en-US" sz="3000" b="1" dirty="0" smtClean="0"/>
          </a:p>
          <a:p>
            <a:r>
              <a:rPr lang="en-US" sz="3000" b="1" dirty="0" smtClean="0"/>
              <a:t>Industry Solutions</a:t>
            </a:r>
          </a:p>
          <a:p>
            <a:endParaRPr lang="en-US" sz="3000" b="1" dirty="0" smtClean="0"/>
          </a:p>
          <a:p>
            <a:r>
              <a:rPr lang="en-US" sz="3000" b="1" dirty="0" smtClean="0"/>
              <a:t>Women in Industry and Academia (WIIA)</a:t>
            </a:r>
            <a:endParaRPr lang="en-US" sz="3000" b="1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</a:rPr>
              <a:t>Media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366887"/>
            <a:ext cx="8503920" cy="5024485"/>
          </a:xfrm>
        </p:spPr>
        <p:txBody>
          <a:bodyPr>
            <a:normAutofit/>
          </a:bodyPr>
          <a:lstStyle/>
          <a:p>
            <a:endParaRPr lang="en-US" sz="3000" dirty="0" smtClean="0"/>
          </a:p>
          <a:p>
            <a:r>
              <a:rPr lang="en-US" sz="3000" b="1" dirty="0" smtClean="0"/>
              <a:t>Newsletters</a:t>
            </a:r>
          </a:p>
          <a:p>
            <a:r>
              <a:rPr lang="en-US" sz="3000" b="1" dirty="0" smtClean="0"/>
              <a:t> </a:t>
            </a:r>
          </a:p>
          <a:p>
            <a:r>
              <a:rPr lang="en-US" sz="3000" b="1" dirty="0" smtClean="0"/>
              <a:t>LinkedIn </a:t>
            </a:r>
          </a:p>
          <a:p>
            <a:endParaRPr lang="en-US" sz="3000" b="1" dirty="0" smtClean="0"/>
          </a:p>
          <a:p>
            <a:r>
              <a:rPr lang="en-US" sz="3000" b="1" dirty="0" smtClean="0"/>
              <a:t>Facebook Group</a:t>
            </a:r>
          </a:p>
          <a:p>
            <a:endParaRPr lang="en-US" sz="3000" b="1" dirty="0" smtClean="0"/>
          </a:p>
          <a:p>
            <a:r>
              <a:rPr lang="en-US" sz="3000" b="1" dirty="0" smtClean="0"/>
              <a:t>Website</a:t>
            </a:r>
            <a:endParaRPr lang="en-US" sz="3000" b="1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7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</a:rPr>
              <a:t>Technical Groups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546000"/>
            <a:ext cx="8503920" cy="4883080"/>
          </a:xfrm>
        </p:spPr>
        <p:txBody>
          <a:bodyPr>
            <a:normAutofit fontScale="47500" lnSpcReduction="20000"/>
          </a:bodyPr>
          <a:lstStyle/>
          <a:p>
            <a:r>
              <a:rPr lang="en-US" sz="3000" b="1" dirty="0" smtClean="0"/>
              <a:t>Artificial Intelligence</a:t>
            </a:r>
          </a:p>
          <a:p>
            <a:r>
              <a:rPr lang="en-US" sz="3000" b="1" dirty="0" smtClean="0"/>
              <a:t>Cyber Security</a:t>
            </a:r>
          </a:p>
          <a:p>
            <a:r>
              <a:rPr lang="en-US" sz="3000" b="1" dirty="0" smtClean="0"/>
              <a:t>Data Analytics</a:t>
            </a:r>
          </a:p>
          <a:p>
            <a:r>
              <a:rPr lang="en-US" sz="3000" b="1" dirty="0" smtClean="0"/>
              <a:t>Defense and Aerospace</a:t>
            </a:r>
          </a:p>
          <a:p>
            <a:r>
              <a:rPr lang="en-US" sz="3000" b="1" dirty="0" smtClean="0"/>
              <a:t>Engineering </a:t>
            </a:r>
            <a:r>
              <a:rPr lang="en-US" sz="3000" b="1" dirty="0"/>
              <a:t>Management</a:t>
            </a:r>
          </a:p>
          <a:p>
            <a:r>
              <a:rPr lang="en-US" sz="3000" b="1" dirty="0" smtClean="0"/>
              <a:t>Entrepreneurship</a:t>
            </a:r>
            <a:r>
              <a:rPr lang="en-US" sz="3000" b="1" dirty="0"/>
              <a:t>, Innovation and Sustainability</a:t>
            </a:r>
          </a:p>
          <a:p>
            <a:r>
              <a:rPr lang="en-US" sz="3000" b="1" dirty="0" smtClean="0"/>
              <a:t>Healthcare </a:t>
            </a:r>
            <a:r>
              <a:rPr lang="en-US" sz="3000" b="1" dirty="0"/>
              <a:t>Systems and Management</a:t>
            </a:r>
          </a:p>
          <a:p>
            <a:r>
              <a:rPr lang="en-US" sz="3000" b="1" dirty="0" smtClean="0"/>
              <a:t>Human </a:t>
            </a:r>
            <a:r>
              <a:rPr lang="en-US" sz="3000" b="1" dirty="0"/>
              <a:t>Factors and Ergonomics</a:t>
            </a:r>
          </a:p>
          <a:p>
            <a:r>
              <a:rPr lang="en-US" sz="3000" b="1" dirty="0" smtClean="0"/>
              <a:t>Information Technology and Quality Assurance</a:t>
            </a:r>
          </a:p>
          <a:p>
            <a:r>
              <a:rPr lang="en-US" sz="3000" b="1" dirty="0" smtClean="0"/>
              <a:t>Invertor Management and Production Planning</a:t>
            </a:r>
          </a:p>
          <a:p>
            <a:r>
              <a:rPr lang="en-US" sz="3000" b="1" dirty="0" smtClean="0"/>
              <a:t>Lean Systems Manufacturing </a:t>
            </a:r>
            <a:r>
              <a:rPr lang="en-US" sz="3000" b="1" dirty="0"/>
              <a:t>and Design</a:t>
            </a:r>
          </a:p>
          <a:p>
            <a:r>
              <a:rPr lang="en-US" sz="3000" b="1" dirty="0" smtClean="0"/>
              <a:t>Operations </a:t>
            </a:r>
            <a:r>
              <a:rPr lang="en-US" sz="3000" b="1" dirty="0"/>
              <a:t>Research and </a:t>
            </a:r>
            <a:r>
              <a:rPr lang="en-US" sz="3000" b="1" dirty="0" smtClean="0"/>
              <a:t>Operations Management</a:t>
            </a:r>
            <a:endParaRPr lang="en-US" sz="3000" b="1" dirty="0"/>
          </a:p>
          <a:p>
            <a:r>
              <a:rPr lang="en-US" sz="3000" b="1" dirty="0" smtClean="0"/>
              <a:t>Project </a:t>
            </a:r>
            <a:r>
              <a:rPr lang="en-US" sz="3000" b="1" dirty="0"/>
              <a:t>Management</a:t>
            </a:r>
          </a:p>
          <a:p>
            <a:r>
              <a:rPr lang="en-US" sz="3000" b="1" dirty="0" smtClean="0"/>
              <a:t>Quality </a:t>
            </a:r>
            <a:r>
              <a:rPr lang="en-US" sz="3000" b="1" dirty="0"/>
              <a:t>and Reliability</a:t>
            </a:r>
          </a:p>
          <a:p>
            <a:r>
              <a:rPr lang="en-US" sz="3000" b="1" dirty="0" smtClean="0"/>
              <a:t>Simulation and Modeling </a:t>
            </a:r>
          </a:p>
          <a:p>
            <a:r>
              <a:rPr lang="en-US" sz="3000" b="1" dirty="0"/>
              <a:t>Six Sigma</a:t>
            </a:r>
          </a:p>
          <a:p>
            <a:r>
              <a:rPr lang="en-US" sz="3000" b="1" dirty="0" smtClean="0"/>
              <a:t>Supply </a:t>
            </a:r>
            <a:r>
              <a:rPr lang="en-US" sz="3000" b="1" dirty="0"/>
              <a:t>Chain and Logistics</a:t>
            </a:r>
          </a:p>
          <a:p>
            <a:r>
              <a:rPr lang="en-US" sz="3000" b="1" dirty="0" smtClean="0"/>
              <a:t>Sustainability </a:t>
            </a:r>
            <a:r>
              <a:rPr lang="en-US" sz="3000" b="1" dirty="0"/>
              <a:t>and Green </a:t>
            </a:r>
            <a:r>
              <a:rPr lang="en-US" sz="3000" b="1" dirty="0" smtClean="0"/>
              <a:t>Systems</a:t>
            </a:r>
          </a:p>
          <a:p>
            <a:r>
              <a:rPr lang="en-US" sz="3000" b="1" dirty="0" smtClean="0"/>
              <a:t>Systems Engineering</a:t>
            </a:r>
          </a:p>
          <a:p>
            <a:r>
              <a:rPr lang="en-US" sz="3000" b="1" dirty="0" smtClean="0"/>
              <a:t>Technology Management</a:t>
            </a:r>
          </a:p>
          <a:p>
            <a:r>
              <a:rPr lang="en-US" sz="3000" b="1" dirty="0" smtClean="0"/>
              <a:t>Total Quality Management</a:t>
            </a:r>
          </a:p>
          <a:p>
            <a:r>
              <a:rPr lang="en-US" sz="3000" b="1" dirty="0" smtClean="0"/>
              <a:t>Transportation and Construction Management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b="1" dirty="0" smtClean="0">
                <a:solidFill>
                  <a:srgbClr val="0000FF"/>
                </a:solidFill>
              </a:rPr>
              <a:t>Certification and Standards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366887"/>
            <a:ext cx="8503920" cy="5024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/>
              <a:t>Certification </a:t>
            </a:r>
          </a:p>
          <a:p>
            <a:r>
              <a:rPr lang="en-US" sz="3000" dirty="0" smtClean="0"/>
              <a:t>Lean Six Sigma Green Belt (LSSGB)</a:t>
            </a:r>
          </a:p>
          <a:p>
            <a:r>
              <a:rPr lang="en-US" sz="3000" dirty="0" smtClean="0"/>
              <a:t>FMEA</a:t>
            </a:r>
          </a:p>
          <a:p>
            <a:r>
              <a:rPr lang="en-US" sz="3000" dirty="0" smtClean="0"/>
              <a:t>GD&amp;T</a:t>
            </a:r>
          </a:p>
          <a:p>
            <a:r>
              <a:rPr lang="en-US" sz="3000" dirty="0" smtClean="0"/>
              <a:t>Supply Chain Certification (SCC)</a:t>
            </a:r>
          </a:p>
          <a:p>
            <a:r>
              <a:rPr lang="en-US" sz="3000" dirty="0" smtClean="0"/>
              <a:t>IEOM</a:t>
            </a:r>
          </a:p>
          <a:p>
            <a:endParaRPr lang="en-US" sz="3000" dirty="0"/>
          </a:p>
          <a:p>
            <a:r>
              <a:rPr lang="en-US" sz="3000" dirty="0" smtClean="0"/>
              <a:t>IEOM Standards – Industry Consortiums </a:t>
            </a: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34" y="0"/>
            <a:ext cx="518513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0000FF"/>
                </a:solidFill>
              </a:rPr>
              <a:t>Trademarks with USPTO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366887"/>
            <a:ext cx="8503920" cy="502448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IEOM</a:t>
            </a:r>
            <a:r>
              <a:rPr lang="en-US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IEOM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IEOM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logo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Conference on Industrial Engineering and Operations Management</a:t>
            </a:r>
            <a:r>
              <a:rPr lang="en-US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 algn="ctr">
              <a:buNone/>
            </a:pPr>
            <a:r>
              <a:rPr lang="en-US" sz="3200" dirty="0" smtClean="0"/>
              <a:t>Are </a:t>
            </a:r>
            <a:r>
              <a:rPr lang="en-US" sz="3200" dirty="0"/>
              <a:t>registered with the U.S. Patent and Trademark Office (USPTO) as the trademarks of the IEOM Society.</a:t>
            </a: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-2810010"/>
            <a:ext cx="9144000" cy="60772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3389978"/>
            <a:ext cx="4655665" cy="3102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558" y="3389978"/>
            <a:ext cx="4202240" cy="319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3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184" y="0"/>
            <a:ext cx="514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8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580" y="0"/>
            <a:ext cx="505283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5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6"/>
            <a:ext cx="9144000" cy="6862796"/>
          </a:xfrm>
        </p:spPr>
      </p:pic>
      <p:sp>
        <p:nvSpPr>
          <p:cNvPr id="5" name="TextBox 4"/>
          <p:cNvSpPr txBox="1"/>
          <p:nvPr/>
        </p:nvSpPr>
        <p:spPr>
          <a:xfrm>
            <a:off x="5726041" y="207966"/>
            <a:ext cx="3264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Bogota Conference 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3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763" y="0"/>
            <a:ext cx="515847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0876"/>
            <a:ext cx="9117330" cy="758952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IEOM 2017 Morocco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222"/>
            <a:ext cx="9144000" cy="6106778"/>
          </a:xfrm>
        </p:spPr>
      </p:pic>
    </p:spTree>
    <p:extLst>
      <p:ext uri="{BB962C8B-B14F-4D97-AF65-F5344CB8AC3E}">
        <p14:creationId xmlns:p14="http://schemas.microsoft.com/office/powerpoint/2010/main" val="3491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591" y="0"/>
            <a:ext cx="518881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0596" y="0"/>
            <a:ext cx="343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IEOM Malaysia 2016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284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950" y="0"/>
            <a:ext cx="52020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0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55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6520" y="203954"/>
            <a:ext cx="2670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2016 IEOM Detroit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0000FF"/>
                </a:solidFill>
              </a:rPr>
              <a:t>IEOM Global Council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366887"/>
            <a:ext cx="8842248" cy="5024485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Council Members 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Dr. Abdul Talib Bon,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Universiti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Hussein Onn Malaysia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Dr. Charles Mbohwa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University of Johannesburg, South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Caribbean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Central America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Dr. Eldon Caldwell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University of Costa Rica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Dr. Jose Arturo Garza-Reyes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University of Derby, UK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Dr. Umar Al-Turki,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King Fahd University of Petroleum &amp;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Minerals, Saudi Arabia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Dr. Eui H. Park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North Carolina A&amp;T State University,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America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Large Members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Dr. Ilham Kissani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Akhawayn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University,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Ifrane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Morocco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Abu Masud,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Wichita State University, Kansas, USA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Bernardo Villarreal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Universidad de Monterrey, Mexico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20034" y="4237618"/>
            <a:ext cx="308114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Advisors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Dr. Hamid Parsaei, Texas A&amp;M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Dr. Abdur Rahim, UNB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• Professor Don Reimer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80" y="0"/>
            <a:ext cx="524924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2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54" y="2274570"/>
            <a:ext cx="6303645" cy="420243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4148"/>
            <a:ext cx="6515100" cy="4343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670" y="0"/>
            <a:ext cx="52806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2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547" y="0"/>
            <a:ext cx="527890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2" y="0"/>
            <a:ext cx="498763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IEOM 2012 Malaysia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9058"/>
            <a:ext cx="9144000" cy="3699884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IEOM 2010 Dhaka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9567"/>
            <a:ext cx="9144000" cy="3678865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Establishing Your Student Chapter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Hold an organizational meeting with faculty advisor and students</a:t>
            </a:r>
          </a:p>
          <a:p>
            <a:endParaRPr lang="en-US" sz="1800" dirty="0"/>
          </a:p>
          <a:p>
            <a:r>
              <a:rPr lang="en-US" dirty="0" smtClean="0"/>
              <a:t>Review and discuss the IEOM chapter organizational process </a:t>
            </a:r>
          </a:p>
          <a:p>
            <a:endParaRPr lang="en-US" sz="1800" dirty="0"/>
          </a:p>
          <a:p>
            <a:r>
              <a:rPr lang="en-US" dirty="0" smtClean="0"/>
              <a:t>Complete and submit application to the IEOM Society.</a:t>
            </a:r>
            <a:endParaRPr lang="en-US" sz="300" dirty="0" smtClean="0"/>
          </a:p>
          <a:p>
            <a:endParaRPr lang="en-US" sz="300" dirty="0"/>
          </a:p>
          <a:p>
            <a:r>
              <a:rPr lang="en-US" dirty="0" smtClean="0"/>
              <a:t>Receive Charter Certificate from the IEOM Society</a:t>
            </a:r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41" y="5562562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1751" y="1298447"/>
            <a:ext cx="5357567" cy="75895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B050"/>
                </a:solidFill>
              </a:rPr>
              <a:t>Benefits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2045615"/>
            <a:ext cx="4515345" cy="4260619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 part of the diverse IE and OM professionals</a:t>
            </a:r>
          </a:p>
          <a:p>
            <a:pPr>
              <a:spcBef>
                <a:spcPts val="9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Leadership and Team Building</a:t>
            </a:r>
          </a:p>
          <a:p>
            <a:pPr>
              <a:spcBef>
                <a:spcPts val="9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Communications   </a:t>
            </a:r>
          </a:p>
          <a:p>
            <a:pPr>
              <a:spcBef>
                <a:spcPts val="9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Organization Management</a:t>
            </a:r>
          </a:p>
          <a:p>
            <a:pPr>
              <a:spcBef>
                <a:spcPts val="9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Skill Enhancement</a:t>
            </a:r>
          </a:p>
          <a:p>
            <a:pPr>
              <a:spcBef>
                <a:spcPts val="9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Applied IE &amp; OM Tools and Techniques</a:t>
            </a:r>
          </a:p>
          <a:p>
            <a:pPr>
              <a:spcBef>
                <a:spcPts val="9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Professional Development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IEOM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publications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600" b="1" dirty="0" smtClean="0">
                <a:solidFill>
                  <a:srgbClr val="0000FF"/>
                </a:solidFill>
              </a:rPr>
              <a:t>Establishing Your Student Chapter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41" y="5562562"/>
            <a:ext cx="1519259" cy="12801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32256" y="2041279"/>
            <a:ext cx="4408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Webinar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IEOM Newsletters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IEOM Online Resources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Networking Opportunities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Conferences, Seminars and Workshops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Career Development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Free IEOM Email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Virtual Global Design Competition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Certifications</a:t>
            </a:r>
          </a:p>
        </p:txBody>
      </p:sp>
    </p:spTree>
    <p:extLst>
      <p:ext uri="{BB962C8B-B14F-4D97-AF65-F5344CB8AC3E}">
        <p14:creationId xmlns:p14="http://schemas.microsoft.com/office/powerpoint/2010/main" val="9071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Suggested Chapter Activities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395025"/>
            <a:ext cx="8503920" cy="506053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Industry Visits 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Seminars and Workshops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Publications / Newsletters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Poster / Innovation Competitions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Paper Competitions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Senior Design Poster Competition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 Competition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Alumni Night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Industry Speakers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Networking Event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41" y="5562562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</a:rPr>
              <a:t>Conferences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81560" y="1519287"/>
            <a:ext cx="2966993" cy="4786948"/>
          </a:xfrm>
          <a:prstGeom prst="rect">
            <a:avLst/>
          </a:prstGeom>
          <a:solidFill>
            <a:srgbClr val="FFFFCC"/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000" b="1" dirty="0" err="1" smtClean="0"/>
              <a:t>Internat.</a:t>
            </a:r>
            <a:r>
              <a:rPr lang="en-US" sz="2000" b="1" dirty="0" smtClean="0"/>
              <a:t> Conference</a:t>
            </a:r>
            <a:endParaRPr lang="en-US" sz="2000" dirty="0"/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B050"/>
                </a:solidFill>
              </a:rPr>
              <a:t>2010 – Dhaka</a:t>
            </a:r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B050"/>
                </a:solidFill>
              </a:rPr>
              <a:t>2011 – Kuala Lumpur</a:t>
            </a:r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B050"/>
                </a:solidFill>
              </a:rPr>
              <a:t>2012 – Istanbul</a:t>
            </a:r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B050"/>
                </a:solidFill>
              </a:rPr>
              <a:t>2014 – Bali</a:t>
            </a:r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B050"/>
                </a:solidFill>
              </a:rPr>
              <a:t>2015 – Dubai</a:t>
            </a:r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B050"/>
                </a:solidFill>
              </a:rPr>
              <a:t>2016 – Kuala Lumpur</a:t>
            </a:r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B050"/>
                </a:solidFill>
              </a:rPr>
              <a:t>2017 – Rabat</a:t>
            </a:r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B050"/>
                </a:solidFill>
              </a:rPr>
              <a:t>2018 – Bandung</a:t>
            </a:r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2019 – Bangkok </a:t>
            </a:r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2020 – Dubai </a:t>
            </a:r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2021 – Singapore</a:t>
            </a:r>
          </a:p>
          <a:p>
            <a:pPr marL="0" indent="0" defTabSz="91440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 </a:t>
            </a:r>
            <a:endParaRPr lang="en-US" sz="1800" dirty="0" smtClean="0"/>
          </a:p>
        </p:txBody>
      </p:sp>
      <p:sp>
        <p:nvSpPr>
          <p:cNvPr id="8" name="Content Placeholder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863614" y="1519288"/>
            <a:ext cx="2972538" cy="22551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0" r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000" b="1" dirty="0" smtClean="0"/>
              <a:t>European (EU)</a:t>
            </a:r>
            <a:endParaRPr lang="en-US" sz="2000" dirty="0"/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2017 – UK</a:t>
            </a:r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2018 – Paris</a:t>
            </a:r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2019 – Czech Republic</a:t>
            </a:r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2020 – Italy</a:t>
            </a:r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2021 – Portugal 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397278" y="1519288"/>
            <a:ext cx="2337455" cy="2255122"/>
          </a:xfrm>
          <a:prstGeom prst="rect">
            <a:avLst/>
          </a:prstGeom>
          <a:solidFill>
            <a:srgbClr val="66FFCC"/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000" b="1" dirty="0" smtClean="0"/>
              <a:t>North America</a:t>
            </a:r>
            <a:endParaRPr lang="en-US" sz="2000" dirty="0"/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2015 – Orlando</a:t>
            </a:r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2016 – Detroit</a:t>
            </a:r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2018 – DC</a:t>
            </a:r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2019 – Toronto</a:t>
            </a:r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2020 – Orlando 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344598" y="3998538"/>
            <a:ext cx="2390135" cy="1610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0" rIns="0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000" b="1" dirty="0" smtClean="0"/>
              <a:t>South America</a:t>
            </a:r>
            <a:endParaRPr lang="en-US" sz="2000" dirty="0"/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2017 – Bogota</a:t>
            </a:r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2019 – Brazil</a:t>
            </a:r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2020 – Costa Rica</a:t>
            </a:r>
          </a:p>
          <a:p>
            <a:pPr marL="0" indent="0" defTabSz="91440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2021 – Bogota 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87133" y="3998538"/>
            <a:ext cx="2949019" cy="1610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000" b="1" dirty="0" smtClean="0"/>
              <a:t>African Conference</a:t>
            </a:r>
            <a:endParaRPr lang="en-US" sz="2000" dirty="0"/>
          </a:p>
          <a:p>
            <a:pPr marL="0" indent="0" defTabSz="914400">
              <a:buNone/>
            </a:pPr>
            <a:r>
              <a:rPr lang="en-US" sz="1600" b="1" dirty="0" smtClean="0">
                <a:solidFill>
                  <a:srgbClr val="00B050"/>
                </a:solidFill>
              </a:rPr>
              <a:t>2019 - </a:t>
            </a:r>
            <a:r>
              <a:rPr lang="en-US" sz="1400" b="1" dirty="0" smtClean="0">
                <a:solidFill>
                  <a:srgbClr val="00B050"/>
                </a:solidFill>
              </a:rPr>
              <a:t>Pretoria/Johannesburg</a:t>
            </a:r>
          </a:p>
          <a:p>
            <a:pPr marL="0" indent="0" defTabSz="914400">
              <a:buNone/>
            </a:pPr>
            <a:r>
              <a:rPr lang="en-US" sz="1600" b="1" dirty="0" smtClean="0">
                <a:solidFill>
                  <a:srgbClr val="0000FF"/>
                </a:solidFill>
              </a:rPr>
              <a:t>2021 – Marrakesh, Morocco</a:t>
            </a:r>
          </a:p>
          <a:p>
            <a:pPr marL="0" indent="0" defTabSz="914400">
              <a:buNone/>
            </a:pPr>
            <a:r>
              <a:rPr lang="en-US" sz="1600" b="1" dirty="0" smtClean="0">
                <a:solidFill>
                  <a:srgbClr val="0000FF"/>
                </a:solidFill>
              </a:rPr>
              <a:t>2023 – Cairo, Egypt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FACULTY ADVISOR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 member serves as the champion in establishing a IEOM Society student chapter at your university. 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This faculty will also serve as a faculty advisor and guide the chapter in its development.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41" y="5562562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Suggested IEOM CHAPTER OFFICERS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301752" y="1430404"/>
            <a:ext cx="8503920" cy="4958966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Vice President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Secretary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Treasure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Membership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Programs / Activities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of Communication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of Newsletter and Publication</a:t>
            </a: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41" y="5562562"/>
            <a:ext cx="1519259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9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655" y="0"/>
            <a:ext cx="6734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1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911" y="0"/>
            <a:ext cx="4650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10490"/>
            <a:ext cx="9144000" cy="609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Student Portfolio Development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839200" cy="5292090"/>
          </a:xfrm>
          <a:solidFill>
            <a:schemeClr val="accent5">
              <a:lumMod val="20000"/>
              <a:lumOff val="80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/>
              <a:t>Excellent Academic Record (GPA) 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9900"/>
                </a:solidFill>
              </a:rPr>
              <a:t>Software Skills </a:t>
            </a:r>
            <a:r>
              <a:rPr lang="en-US" sz="2400" b="1" dirty="0" smtClean="0"/>
              <a:t>and Certifications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/>
              <a:t>IELTS / TOEFL Score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/>
              <a:t>GRE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300" b="1" dirty="0" smtClean="0"/>
              <a:t>English Speaking / Project Presentation / </a:t>
            </a:r>
            <a:r>
              <a:rPr lang="en-US" sz="2300" b="1" dirty="0" smtClean="0">
                <a:solidFill>
                  <a:srgbClr val="FF9900"/>
                </a:solidFill>
              </a:rPr>
              <a:t>Presentation Skill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Communications</a:t>
            </a:r>
            <a:r>
              <a:rPr lang="en-US" sz="2400" b="1" dirty="0" smtClean="0"/>
              <a:t> – written, oral and graphical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9900"/>
                </a:solidFill>
              </a:rPr>
              <a:t>Student Organization </a:t>
            </a:r>
            <a:r>
              <a:rPr lang="en-US" sz="2400" b="1" dirty="0" smtClean="0"/>
              <a:t>Membership and involvement, student chapter officers, initiatives, etc.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Attend seminar, workshop, symposiums, etc.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9900"/>
                </a:solidFill>
              </a:rPr>
              <a:t>Presentation</a:t>
            </a:r>
            <a:r>
              <a:rPr lang="en-US" sz="2400" b="1" dirty="0" smtClean="0"/>
              <a:t> at any events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/>
              <a:t>Poster competition / innovation competition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Leading a team, </a:t>
            </a:r>
            <a:r>
              <a:rPr lang="en-US" sz="2400" b="1" dirty="0" smtClean="0"/>
              <a:t>organizing an event, team participation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FF9900"/>
                </a:solidFill>
              </a:rPr>
              <a:t>Networking </a:t>
            </a:r>
          </a:p>
          <a:p>
            <a:pPr marL="347663" indent="-34766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Publications: </a:t>
            </a:r>
            <a:r>
              <a:rPr lang="en-US" sz="2400" b="1" dirty="0" smtClean="0"/>
              <a:t>Conference paper, journal paper, magazine article, newspaper article, etc.</a:t>
            </a:r>
          </a:p>
          <a:p>
            <a:pPr marL="457200" lvl="1" indent="-457200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en-US" sz="2400" b="1" dirty="0" smtClean="0"/>
          </a:p>
          <a:p>
            <a:pPr marL="457200" lvl="1" indent="-457200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550379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75414" y="218886"/>
            <a:ext cx="9143999" cy="75895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THANK YOU</a:t>
            </a:r>
            <a:endParaRPr lang="en-US" sz="4000" b="1" dirty="0"/>
          </a:p>
        </p:txBody>
      </p:sp>
      <p:sp>
        <p:nvSpPr>
          <p:cNvPr id="4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47135" y="2075606"/>
            <a:ext cx="468512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7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 Don Reimer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of Chapter Development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altLang="en-US" sz="200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info@ieomsociety.org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3601"/>
            <a:ext cx="9144000" cy="2803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6585" y="2075606"/>
            <a:ext cx="4572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IEOM Society International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21415 Civic Center Dr., Suite # 217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Southfield, Michigan 48076, </a:t>
            </a:r>
            <a:r>
              <a:rPr lang="en-US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0" y="800100"/>
            <a:ext cx="8632452" cy="5143500"/>
          </a:xfrm>
        </p:spPr>
      </p:pic>
      <p:sp>
        <p:nvSpPr>
          <p:cNvPr id="5" name="TextBox 4"/>
          <p:cNvSpPr txBox="1"/>
          <p:nvPr/>
        </p:nvSpPr>
        <p:spPr>
          <a:xfrm>
            <a:off x="6403684" y="3443426"/>
            <a:ext cx="219612" cy="184666"/>
          </a:xfrm>
          <a:prstGeom prst="rect">
            <a:avLst/>
          </a:prstGeom>
          <a:solidFill>
            <a:srgbClr val="00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Dhaka</a:t>
            </a:r>
          </a:p>
          <a:p>
            <a:r>
              <a:rPr lang="en-US" sz="600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5080" y="3977197"/>
            <a:ext cx="153888" cy="276999"/>
          </a:xfrm>
          <a:prstGeom prst="rect">
            <a:avLst/>
          </a:prstGeom>
          <a:solidFill>
            <a:srgbClr val="00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KL </a:t>
            </a:r>
            <a:br>
              <a:rPr lang="en-US" sz="600" b="1" dirty="0">
                <a:solidFill>
                  <a:schemeClr val="bg1"/>
                </a:solidFill>
              </a:rPr>
            </a:br>
            <a:r>
              <a:rPr lang="en-US" sz="600" b="1" dirty="0">
                <a:solidFill>
                  <a:schemeClr val="bg1"/>
                </a:solidFill>
              </a:rPr>
              <a:t>2011</a:t>
            </a:r>
            <a:br>
              <a:rPr lang="en-US" sz="600" b="1" dirty="0">
                <a:solidFill>
                  <a:schemeClr val="bg1"/>
                </a:solidFill>
              </a:rPr>
            </a:br>
            <a:r>
              <a:rPr lang="en-US" sz="6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6058" y="2898559"/>
            <a:ext cx="275718" cy="184666"/>
          </a:xfrm>
          <a:prstGeom prst="rect">
            <a:avLst/>
          </a:prstGeom>
          <a:solidFill>
            <a:srgbClr val="00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Istanbul</a:t>
            </a:r>
          </a:p>
          <a:p>
            <a:r>
              <a:rPr lang="en-US" sz="6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8430" y="4216894"/>
            <a:ext cx="153888" cy="184666"/>
          </a:xfrm>
          <a:prstGeom prst="rect">
            <a:avLst/>
          </a:prstGeom>
          <a:solidFill>
            <a:srgbClr val="00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Bali</a:t>
            </a:r>
            <a:br>
              <a:rPr lang="en-US" sz="600" b="1" dirty="0">
                <a:solidFill>
                  <a:schemeClr val="bg1"/>
                </a:solidFill>
              </a:rPr>
            </a:br>
            <a:r>
              <a:rPr lang="en-US" sz="6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8766" y="3608672"/>
            <a:ext cx="221215" cy="184666"/>
          </a:xfrm>
          <a:prstGeom prst="rect">
            <a:avLst/>
          </a:prstGeom>
          <a:solidFill>
            <a:srgbClr val="00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Dubai </a:t>
            </a:r>
            <a:br>
              <a:rPr lang="en-US" sz="600" b="1" dirty="0">
                <a:solidFill>
                  <a:schemeClr val="bg1"/>
                </a:solidFill>
              </a:rPr>
            </a:br>
            <a:r>
              <a:rPr lang="en-US" sz="6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29340" y="3258760"/>
            <a:ext cx="277320" cy="184666"/>
          </a:xfrm>
          <a:prstGeom prst="rect">
            <a:avLst/>
          </a:prstGeom>
          <a:solidFill>
            <a:srgbClr val="00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Orlando</a:t>
            </a:r>
            <a:br>
              <a:rPr lang="en-US" sz="600" b="1" dirty="0">
                <a:solidFill>
                  <a:schemeClr val="bg1"/>
                </a:solidFill>
              </a:rPr>
            </a:br>
            <a:r>
              <a:rPr lang="en-US" sz="6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69416" y="3924600"/>
            <a:ext cx="230833" cy="92333"/>
          </a:xfrm>
          <a:prstGeom prst="rect">
            <a:avLst/>
          </a:prstGeom>
          <a:solidFill>
            <a:srgbClr val="00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Bogota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6734" y="3260526"/>
            <a:ext cx="349455" cy="92333"/>
          </a:xfrm>
          <a:prstGeom prst="rect">
            <a:avLst/>
          </a:prstGeom>
          <a:solidFill>
            <a:srgbClr val="00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Xiang Tan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4138" y="2592280"/>
            <a:ext cx="112210" cy="92333"/>
          </a:xfrm>
          <a:prstGeom prst="rect">
            <a:avLst/>
          </a:prstGeom>
          <a:solidFill>
            <a:srgbClr val="FF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60049" y="4576440"/>
            <a:ext cx="110608" cy="92333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Rio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15458" y="4970940"/>
            <a:ext cx="423193" cy="92333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Johannesburg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9353" y="2885468"/>
            <a:ext cx="234038" cy="184666"/>
          </a:xfrm>
          <a:prstGeom prst="rect">
            <a:avLst/>
          </a:prstGeom>
          <a:solidFill>
            <a:srgbClr val="00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Detroit</a:t>
            </a:r>
            <a:br>
              <a:rPr lang="en-US" sz="600" b="1" dirty="0">
                <a:solidFill>
                  <a:schemeClr val="bg1"/>
                </a:solidFill>
              </a:rPr>
            </a:br>
            <a:r>
              <a:rPr lang="en-US" sz="6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11066" y="3221470"/>
            <a:ext cx="174728" cy="92333"/>
          </a:xfrm>
          <a:prstGeom prst="rect">
            <a:avLst/>
          </a:prstGeom>
          <a:solidFill>
            <a:srgbClr val="FF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Seoul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64169" y="3189073"/>
            <a:ext cx="355868" cy="92333"/>
          </a:xfrm>
          <a:prstGeom prst="rect">
            <a:avLst/>
          </a:prstGeom>
          <a:solidFill>
            <a:srgbClr val="FF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Rabat2017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79269" y="3037058"/>
            <a:ext cx="107402" cy="92333"/>
          </a:xfrm>
          <a:prstGeom prst="rect">
            <a:avLst/>
          </a:prstGeom>
          <a:solidFill>
            <a:srgbClr val="FF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DC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5725" y="2977801"/>
            <a:ext cx="267702" cy="92333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San Jose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69769" y="4309227"/>
            <a:ext cx="277320" cy="92333"/>
          </a:xfrm>
          <a:prstGeom prst="rect">
            <a:avLst/>
          </a:prstGeom>
          <a:solidFill>
            <a:srgbClr val="FF00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Bandung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45583" y="4924773"/>
            <a:ext cx="230833" cy="92333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Sydney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6200"/>
            <a:ext cx="91440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Arial" charset="0"/>
              </a:rPr>
              <a:t>IEOM Society International</a:t>
            </a:r>
            <a:endParaRPr lang="en-US" sz="40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8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109" y="1634972"/>
            <a:ext cx="2642742" cy="758952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</a:rPr>
              <a:t>Chapters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79109" y="2271859"/>
            <a:ext cx="3063712" cy="5024485"/>
          </a:xfrm>
        </p:spPr>
        <p:txBody>
          <a:bodyPr>
            <a:normAutofit/>
          </a:bodyPr>
          <a:lstStyle/>
          <a:p>
            <a:endParaRPr lang="en-US" sz="3000" dirty="0" smtClean="0"/>
          </a:p>
          <a:p>
            <a:r>
              <a:rPr lang="en-US" sz="3000" dirty="0" smtClean="0"/>
              <a:t>Professional Chapters</a:t>
            </a:r>
          </a:p>
          <a:p>
            <a:endParaRPr lang="en-US" sz="3000" dirty="0" smtClean="0"/>
          </a:p>
          <a:p>
            <a:r>
              <a:rPr lang="en-US" sz="3000" dirty="0" smtClean="0"/>
              <a:t>Student Chapters</a:t>
            </a:r>
            <a:endParaRPr lang="en-US" sz="3000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63062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www.ieomsociety.org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" y="0"/>
            <a:ext cx="1519259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30" y="0"/>
            <a:ext cx="5465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2360</TotalTime>
  <Words>1787</Words>
  <Application>Microsoft Office PowerPoint</Application>
  <PresentationFormat>On-screen Show (4:3)</PresentationFormat>
  <Paragraphs>410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굴림</vt:lpstr>
      <vt:lpstr>SimSun</vt:lpstr>
      <vt:lpstr>Arial</vt:lpstr>
      <vt:lpstr>Calibri</vt:lpstr>
      <vt:lpstr>Georgia</vt:lpstr>
      <vt:lpstr>Symbol</vt:lpstr>
      <vt:lpstr>Tahoma</vt:lpstr>
      <vt:lpstr>Times New Roman</vt:lpstr>
      <vt:lpstr>Wingdings</vt:lpstr>
      <vt:lpstr>Wingdings 2</vt:lpstr>
      <vt:lpstr>Civic</vt:lpstr>
      <vt:lpstr>PowerPoint Presentation</vt:lpstr>
      <vt:lpstr>IEOM Society’s mission is to foster critical thinking, innovation, and knowledge dissemination of Industrial Engineering (IE) and Operations Management (OM) among diversified people globally, especially in emerging countries.</vt:lpstr>
      <vt:lpstr> IEOM Chapter - Student Portfolio Development</vt:lpstr>
      <vt:lpstr>IEOM Activities</vt:lpstr>
      <vt:lpstr>Trademarks with USPTO</vt:lpstr>
      <vt:lpstr>IEOM Global Council</vt:lpstr>
      <vt:lpstr>Conferences</vt:lpstr>
      <vt:lpstr>PowerPoint Presentation</vt:lpstr>
      <vt:lpstr>Chapters</vt:lpstr>
      <vt:lpstr>IEOM Student Chapters</vt:lpstr>
      <vt:lpstr>IEOM Student Chapters</vt:lpstr>
      <vt:lpstr>IEOM Student Chapters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Ecole Mohammadia d’Ingénieurs (EMI), Rabat, Morocco</vt:lpstr>
      <vt:lpstr>Govt. College University Faisalabad, Pakistan</vt:lpstr>
      <vt:lpstr>Lawrence Technological University, Michigan, USA</vt:lpstr>
      <vt:lpstr>Al Akhawayn University, Ifrane, Morocco</vt:lpstr>
      <vt:lpstr>Bay Area Middle School &amp; High School Student Chapter - San Jose, CA</vt:lpstr>
      <vt:lpstr>King Fahd University of Petroleum and Minerals (KFUPM)</vt:lpstr>
      <vt:lpstr>PowerPoint Presentation</vt:lpstr>
      <vt:lpstr>Khulna University of Engineering and Technology, Bangladesh</vt:lpstr>
      <vt:lpstr>PowerPoint Presentation</vt:lpstr>
      <vt:lpstr>PowerPoint Presentation</vt:lpstr>
      <vt:lpstr>Competitions</vt:lpstr>
      <vt:lpstr>IEOM Publication </vt:lpstr>
      <vt:lpstr>Membership</vt:lpstr>
      <vt:lpstr>Awards </vt:lpstr>
      <vt:lpstr>Awards </vt:lpstr>
      <vt:lpstr>Forums </vt:lpstr>
      <vt:lpstr>Media</vt:lpstr>
      <vt:lpstr>Technical Groups</vt:lpstr>
      <vt:lpstr>Certification and Standards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IEOM 2017 Morocco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IEOM 2012 Malaysia</vt:lpstr>
      <vt:lpstr>IEOM 2010 Dhaka</vt:lpstr>
      <vt:lpstr>Establishing Your Student Chapter</vt:lpstr>
      <vt:lpstr>Benefits</vt:lpstr>
      <vt:lpstr>Suggested Chapter Activities </vt:lpstr>
      <vt:lpstr>FACULTY ADVISOR</vt:lpstr>
      <vt:lpstr>Suggested IEOM CHAPTER OFFICERS</vt:lpstr>
      <vt:lpstr>PowerPoint Presentation</vt:lpstr>
      <vt:lpstr>PowerPoint Presentation</vt:lpstr>
      <vt:lpstr> Student Portfolio Development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 patel</dc:creator>
  <cp:lastModifiedBy>Ahad Ali</cp:lastModifiedBy>
  <cp:revision>136</cp:revision>
  <cp:lastPrinted>2014-04-10T19:55:30Z</cp:lastPrinted>
  <dcterms:created xsi:type="dcterms:W3CDTF">2014-04-08T19:44:19Z</dcterms:created>
  <dcterms:modified xsi:type="dcterms:W3CDTF">2018-04-23T17:22:05Z</dcterms:modified>
</cp:coreProperties>
</file>